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Default Extension="mp4" ContentType="video/mp4"/>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60" r:id="rId2"/>
    <p:sldId id="307" r:id="rId3"/>
    <p:sldId id="264" r:id="rId4"/>
    <p:sldId id="292" r:id="rId5"/>
    <p:sldId id="308"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65" r:id="rId27"/>
    <p:sldId id="268" r:id="rId28"/>
    <p:sldId id="269" r:id="rId29"/>
    <p:sldId id="270" r:id="rId30"/>
    <p:sldId id="271" r:id="rId31"/>
    <p:sldId id="261" r:id="rId32"/>
    <p:sldId id="256" r:id="rId33"/>
    <p:sldId id="262" r:id="rId34"/>
    <p:sldId id="257" r:id="rId35"/>
    <p:sldId id="258" r:id="rId36"/>
    <p:sldId id="263" r:id="rId37"/>
    <p:sldId id="259" r:id="rId38"/>
    <p:sldId id="266"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614" autoAdjust="0"/>
    <p:restoredTop sz="66487" autoAdjust="0"/>
  </p:normalViewPr>
  <p:slideViewPr>
    <p:cSldViewPr snapToGrid="0">
      <p:cViewPr varScale="1">
        <p:scale>
          <a:sx n="47" d="100"/>
          <a:sy n="47" d="100"/>
        </p:scale>
        <p:origin x="-1626"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A7E28-A0B4-489B-AE2C-C0E832231502}" type="datetimeFigureOut">
              <a:rPr lang="en-US" smtClean="0"/>
              <a:pPr/>
              <a:t>11/10/2014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97946-44B9-4741-A9AE-C0FCF8739ED9}" type="slidenum">
              <a:rPr lang="en-US" smtClean="0"/>
              <a:pPr/>
              <a:t>‹#›</a:t>
            </a:fld>
            <a:endParaRPr lang="en-US"/>
          </a:p>
        </p:txBody>
      </p:sp>
    </p:spTree>
    <p:extLst>
      <p:ext uri="{BB962C8B-B14F-4D97-AF65-F5344CB8AC3E}">
        <p14:creationId xmlns:p14="http://schemas.microsoft.com/office/powerpoint/2010/main" xmlns="" val="3779737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5</a:t>
            </a:fld>
            <a:endParaRPr lang="en-US"/>
          </a:p>
        </p:txBody>
      </p:sp>
    </p:spTree>
    <p:extLst>
      <p:ext uri="{BB962C8B-B14F-4D97-AF65-F5344CB8AC3E}">
        <p14:creationId xmlns:p14="http://schemas.microsoft.com/office/powerpoint/2010/main" xmlns="" val="337970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Delivery Control Pack comprises reports, documents and logs related to the ongoing status of the project.</a:t>
            </a:r>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18</a:t>
            </a:fld>
            <a:endParaRPr lang="en-US"/>
          </a:p>
        </p:txBody>
      </p:sp>
    </p:spTree>
    <p:extLst>
      <p:ext uri="{BB962C8B-B14F-4D97-AF65-F5344CB8AC3E}">
        <p14:creationId xmlns:p14="http://schemas.microsoft.com/office/powerpoint/2010/main" xmlns="" val="164877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Evolving Solution may include the following elements where they are required or add value:</a:t>
            </a:r>
          </a:p>
          <a:p>
            <a:pPr lvl="0" fontAlgn="base"/>
            <a:r>
              <a:rPr lang="en-US" sz="1200" kern="1200" dirty="0" smtClean="0">
                <a:solidFill>
                  <a:schemeClr val="tx1"/>
                </a:solidFill>
                <a:effectLst/>
                <a:latin typeface="+mn-lt"/>
                <a:ea typeface="+mn-ea"/>
                <a:cs typeface="+mn-cs"/>
              </a:rPr>
              <a:t>Business Models</a:t>
            </a:r>
          </a:p>
          <a:p>
            <a:pPr lvl="0" fontAlgn="base"/>
            <a:r>
              <a:rPr lang="en-US" sz="1200" kern="1200" dirty="0" smtClean="0">
                <a:solidFill>
                  <a:schemeClr val="tx1"/>
                </a:solidFill>
                <a:effectLst/>
                <a:latin typeface="+mn-lt"/>
                <a:ea typeface="+mn-ea"/>
                <a:cs typeface="+mn-cs"/>
              </a:rPr>
              <a:t>Design Models</a:t>
            </a:r>
          </a:p>
          <a:p>
            <a:pPr lvl="0" fontAlgn="base"/>
            <a:r>
              <a:rPr lang="en-US" sz="1200" kern="1200" dirty="0" smtClean="0">
                <a:solidFill>
                  <a:schemeClr val="tx1"/>
                </a:solidFill>
                <a:effectLst/>
                <a:latin typeface="+mn-lt"/>
                <a:ea typeface="+mn-ea"/>
                <a:cs typeface="+mn-cs"/>
              </a:rPr>
              <a:t>Prototype Solutions</a:t>
            </a:r>
          </a:p>
          <a:p>
            <a:pPr lvl="0" fontAlgn="base"/>
            <a:r>
              <a:rPr lang="en-US" sz="1200" kern="1200" dirty="0" smtClean="0">
                <a:solidFill>
                  <a:schemeClr val="tx1"/>
                </a:solidFill>
                <a:effectLst/>
                <a:latin typeface="+mn-lt"/>
                <a:ea typeface="+mn-ea"/>
                <a:cs typeface="+mn-cs"/>
              </a:rPr>
              <a:t>Business User Documentation</a:t>
            </a:r>
          </a:p>
          <a:p>
            <a:pPr lvl="0" fontAlgn="base"/>
            <a:r>
              <a:rPr lang="en-US" sz="1200" kern="1200" dirty="0" smtClean="0">
                <a:solidFill>
                  <a:schemeClr val="tx1"/>
                </a:solidFill>
                <a:effectLst/>
                <a:latin typeface="+mn-lt"/>
                <a:ea typeface="+mn-ea"/>
                <a:cs typeface="+mn-cs"/>
              </a:rPr>
              <a:t>Support Documentation</a:t>
            </a:r>
          </a:p>
          <a:p>
            <a:endParaRPr lang="en-US" dirty="0"/>
          </a:p>
        </p:txBody>
      </p:sp>
      <p:sp>
        <p:nvSpPr>
          <p:cNvPr id="4" name="Slide Number Placeholder 3"/>
          <p:cNvSpPr>
            <a:spLocks noGrp="1"/>
          </p:cNvSpPr>
          <p:nvPr>
            <p:ph type="sldNum" sz="quarter" idx="10"/>
          </p:nvPr>
        </p:nvSpPr>
        <p:spPr/>
        <p:txBody>
          <a:bodyPr/>
          <a:lstStyle/>
          <a:p>
            <a:fld id="{43B550A9-8ABB-471A-87B8-B0F7F16A82ED}" type="slidenum">
              <a:rPr lang="en-US" smtClean="0"/>
              <a:pPr/>
              <a:t>19</a:t>
            </a:fld>
            <a:endParaRPr lang="en-US"/>
          </a:p>
        </p:txBody>
      </p:sp>
    </p:spTree>
    <p:extLst>
      <p:ext uri="{BB962C8B-B14F-4D97-AF65-F5344CB8AC3E}">
        <p14:creationId xmlns:p14="http://schemas.microsoft.com/office/powerpoint/2010/main" xmlns="" val="4255435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latin typeface="+mn-lt"/>
                <a:ea typeface="+mn-ea"/>
                <a:cs typeface="+mn-cs"/>
              </a:rPr>
              <a:t>Solution Review Records provide a record (often informal) of all review activity for deliverable components of the Evolving Solution. They are a key input to the </a:t>
            </a:r>
            <a:r>
              <a:rPr lang="en-US" sz="1200" b="0" i="0" kern="1200" dirty="0" err="1" smtClean="0">
                <a:solidFill>
                  <a:schemeClr val="tx1"/>
                </a:solidFill>
                <a:latin typeface="+mn-lt"/>
                <a:ea typeface="+mn-ea"/>
                <a:cs typeface="+mn-cs"/>
              </a:rPr>
              <a:t>Timebox</a:t>
            </a:r>
            <a:r>
              <a:rPr lang="en-US" sz="1200" b="0" i="0" kern="1200" dirty="0" smtClean="0">
                <a:solidFill>
                  <a:schemeClr val="tx1"/>
                </a:solidFill>
                <a:latin typeface="+mn-lt"/>
                <a:ea typeface="+mn-ea"/>
                <a:cs typeface="+mn-cs"/>
              </a:rPr>
              <a:t> Review Records. They may sometimes be omitted if the Business Ambassador is fully empowered and fully integrated into the Solution Development Team and where </a:t>
            </a:r>
            <a:r>
              <a:rPr lang="en-US" sz="1200" b="0" i="0" kern="1200" dirty="0" err="1" smtClean="0">
                <a:solidFill>
                  <a:schemeClr val="tx1"/>
                </a:solidFill>
                <a:latin typeface="+mn-lt"/>
                <a:ea typeface="+mn-ea"/>
                <a:cs typeface="+mn-cs"/>
              </a:rPr>
              <a:t>timeboxes</a:t>
            </a:r>
            <a:r>
              <a:rPr lang="en-US" sz="1200" b="0" i="0" kern="1200" dirty="0" smtClean="0">
                <a:solidFill>
                  <a:schemeClr val="tx1"/>
                </a:solidFill>
                <a:latin typeface="+mn-lt"/>
                <a:ea typeface="+mn-ea"/>
                <a:cs typeface="+mn-cs"/>
              </a:rPr>
              <a:t> are very short.</a:t>
            </a:r>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20</a:t>
            </a:fld>
            <a:endParaRPr lang="en-US"/>
          </a:p>
        </p:txBody>
      </p:sp>
    </p:spTree>
    <p:extLst>
      <p:ext uri="{BB962C8B-B14F-4D97-AF65-F5344CB8AC3E}">
        <p14:creationId xmlns:p14="http://schemas.microsoft.com/office/powerpoint/2010/main" xmlns="" val="2916361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One or more Increment Review Record</a:t>
            </a:r>
          </a:p>
          <a:p>
            <a:pPr fontAlgn="base"/>
            <a:r>
              <a:rPr lang="en-US" sz="1200" kern="1200" dirty="0" smtClean="0">
                <a:solidFill>
                  <a:schemeClr val="tx1"/>
                </a:solidFill>
                <a:effectLst/>
                <a:latin typeface="+mn-lt"/>
                <a:ea typeface="+mn-ea"/>
                <a:cs typeface="+mn-cs"/>
              </a:rPr>
              <a:t>The Increment Review draws on status information from the </a:t>
            </a:r>
            <a:r>
              <a:rPr lang="en-US" sz="1200" kern="1200" dirty="0" err="1" smtClean="0">
                <a:solidFill>
                  <a:schemeClr val="tx1"/>
                </a:solidFill>
                <a:effectLst/>
                <a:latin typeface="+mn-lt"/>
                <a:ea typeface="+mn-ea"/>
                <a:cs typeface="+mn-cs"/>
              </a:rPr>
              <a:t>Timebox</a:t>
            </a:r>
            <a:r>
              <a:rPr lang="en-US" sz="1200" kern="1200" dirty="0" smtClean="0">
                <a:solidFill>
                  <a:schemeClr val="tx1"/>
                </a:solidFill>
                <a:effectLst/>
                <a:latin typeface="+mn-lt"/>
                <a:ea typeface="+mn-ea"/>
                <a:cs typeface="+mn-cs"/>
              </a:rPr>
              <a:t> Review Records to describe what has been achieved in the creation of the Deployable Solution. It is used as a foundation for plans for future action related either to further delivery increments, future projects and/or the support and maintenance cycle for the Deployed Solution.</a:t>
            </a:r>
          </a:p>
          <a:p>
            <a:pPr fontAlgn="base"/>
            <a:r>
              <a:rPr lang="en-US" sz="1200" kern="1200" dirty="0" smtClean="0">
                <a:solidFill>
                  <a:schemeClr val="tx1"/>
                </a:solidFill>
                <a:effectLst/>
                <a:latin typeface="+mn-lt"/>
                <a:ea typeface="+mn-ea"/>
                <a:cs typeface="+mn-cs"/>
              </a:rPr>
              <a:t> </a:t>
            </a:r>
          </a:p>
          <a:p>
            <a:pPr lvl="0" fontAlgn="base"/>
            <a:r>
              <a:rPr lang="en-US" sz="1200" kern="1200" dirty="0" smtClean="0">
                <a:solidFill>
                  <a:schemeClr val="tx1"/>
                </a:solidFill>
                <a:effectLst/>
                <a:latin typeface="+mn-lt"/>
                <a:ea typeface="+mn-ea"/>
                <a:cs typeface="+mn-cs"/>
              </a:rPr>
              <a:t>One or more Benefits Enablement Summary</a:t>
            </a:r>
          </a:p>
          <a:p>
            <a:pPr fontAlgn="base"/>
            <a:r>
              <a:rPr lang="en-US" sz="1200" kern="1200" dirty="0" smtClean="0">
                <a:solidFill>
                  <a:schemeClr val="tx1"/>
                </a:solidFill>
                <a:effectLst/>
                <a:latin typeface="+mn-lt"/>
                <a:ea typeface="+mn-ea"/>
                <a:cs typeface="+mn-cs"/>
              </a:rPr>
              <a:t>The Benefits Enablement Summary links what has been delivered by the project back to the Business Case that justified it.</a:t>
            </a:r>
          </a:p>
          <a:p>
            <a:pPr fontAlgn="base"/>
            <a:r>
              <a:rPr lang="en-US" sz="1200" kern="1200" dirty="0" smtClean="0">
                <a:solidFill>
                  <a:schemeClr val="tx1"/>
                </a:solidFill>
                <a:effectLst/>
                <a:latin typeface="+mn-lt"/>
                <a:ea typeface="+mn-ea"/>
                <a:cs typeface="+mn-cs"/>
              </a:rPr>
              <a:t> </a:t>
            </a:r>
          </a:p>
          <a:p>
            <a:pPr lvl="0" fontAlgn="base"/>
            <a:r>
              <a:rPr lang="en-US" sz="1200" kern="1200" dirty="0" smtClean="0">
                <a:solidFill>
                  <a:schemeClr val="tx1"/>
                </a:solidFill>
                <a:effectLst/>
                <a:latin typeface="+mn-lt"/>
                <a:ea typeface="+mn-ea"/>
                <a:cs typeface="+mn-cs"/>
              </a:rPr>
              <a:t>An End of Project Assessment</a:t>
            </a:r>
          </a:p>
          <a:p>
            <a:pPr fontAlgn="base"/>
            <a:r>
              <a:rPr lang="en-US" sz="1200" kern="1200" dirty="0" smtClean="0">
                <a:solidFill>
                  <a:schemeClr val="tx1"/>
                </a:solidFill>
                <a:effectLst/>
                <a:latin typeface="+mn-lt"/>
                <a:ea typeface="+mn-ea"/>
                <a:cs typeface="+mn-cs"/>
              </a:rPr>
              <a:t>The final element of the Project Review Report created at the end of the project</a:t>
            </a:r>
          </a:p>
          <a:p>
            <a:endParaRPr lang="en-US" dirty="0"/>
          </a:p>
        </p:txBody>
      </p:sp>
      <p:sp>
        <p:nvSpPr>
          <p:cNvPr id="4" name="Slide Number Placeholder 3"/>
          <p:cNvSpPr>
            <a:spLocks noGrp="1"/>
          </p:cNvSpPr>
          <p:nvPr>
            <p:ph type="sldNum" sz="quarter" idx="10"/>
          </p:nvPr>
        </p:nvSpPr>
        <p:spPr/>
        <p:txBody>
          <a:bodyPr/>
          <a:lstStyle/>
          <a:p>
            <a:fld id="{43B550A9-8ABB-471A-87B8-B0F7F16A82ED}" type="slidenum">
              <a:rPr lang="en-US" smtClean="0"/>
              <a:pPr/>
              <a:t>24</a:t>
            </a:fld>
            <a:endParaRPr lang="en-US"/>
          </a:p>
        </p:txBody>
      </p:sp>
    </p:spTree>
    <p:extLst>
      <p:ext uri="{BB962C8B-B14F-4D97-AF65-F5344CB8AC3E}">
        <p14:creationId xmlns:p14="http://schemas.microsoft.com/office/powerpoint/2010/main" xmlns="" val="928218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27</a:t>
            </a:fld>
            <a:endParaRPr lang="en-US"/>
          </a:p>
        </p:txBody>
      </p:sp>
    </p:spTree>
    <p:extLst>
      <p:ext uri="{BB962C8B-B14F-4D97-AF65-F5344CB8AC3E}">
        <p14:creationId xmlns:p14="http://schemas.microsoft.com/office/powerpoint/2010/main" xmlns="" val="454639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30000" dirty="0" smtClean="0"/>
              <a:t>rd</a:t>
            </a:r>
            <a:r>
              <a:rPr lang="en-US" dirty="0" smtClean="0"/>
              <a:t>- </a:t>
            </a:r>
            <a:r>
              <a:rPr lang="en-US" sz="1200" dirty="0" smtClean="0"/>
              <a:t>….But will not give a specific answer. </a:t>
            </a:r>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32</a:t>
            </a:fld>
            <a:endParaRPr lang="en-US"/>
          </a:p>
        </p:txBody>
      </p:sp>
    </p:spTree>
    <p:extLst>
      <p:ext uri="{BB962C8B-B14F-4D97-AF65-F5344CB8AC3E}">
        <p14:creationId xmlns:p14="http://schemas.microsoft.com/office/powerpoint/2010/main" xmlns="" val="2538978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3</a:t>
            </a:r>
            <a:r>
              <a:rPr lang="en-US" baseline="30000" smtClean="0"/>
              <a:t>rd</a:t>
            </a:r>
            <a:r>
              <a:rPr lang="en-US" smtClean="0"/>
              <a:t>- </a:t>
            </a:r>
            <a:r>
              <a:rPr lang="en-US" sz="1200" smtClean="0"/>
              <a:t>….But will not give a specific answer. </a:t>
            </a:r>
            <a:endParaRPr lang="en-US"/>
          </a:p>
        </p:txBody>
      </p:sp>
      <p:sp>
        <p:nvSpPr>
          <p:cNvPr id="4" name="Slide Number Placeholder 3"/>
          <p:cNvSpPr>
            <a:spLocks noGrp="1"/>
          </p:cNvSpPr>
          <p:nvPr>
            <p:ph type="sldNum" sz="quarter" idx="10"/>
          </p:nvPr>
        </p:nvSpPr>
        <p:spPr/>
        <p:txBody>
          <a:bodyPr/>
          <a:lstStyle/>
          <a:p>
            <a:fld id="{4F097946-44B9-4741-A9AE-C0FCF8739ED9}" type="slidenum">
              <a:rPr lang="en-US" smtClean="0"/>
              <a:pPr/>
              <a:t>33</a:t>
            </a:fld>
            <a:endParaRPr lang="en-US"/>
          </a:p>
        </p:txBody>
      </p:sp>
    </p:spTree>
    <p:extLst>
      <p:ext uri="{BB962C8B-B14F-4D97-AF65-F5344CB8AC3E}">
        <p14:creationId xmlns:p14="http://schemas.microsoft.com/office/powerpoint/2010/main" xmlns="" val="453815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(Negative-identifying more sophisticated requirements which will not be affordable by the development team due to time and budgetary constraints)</a:t>
            </a:r>
          </a:p>
          <a:p>
            <a:pPr marL="0" indent="0">
              <a:buNone/>
            </a:pPr>
            <a:r>
              <a:rPr lang="en-US" dirty="0" smtClean="0"/>
              <a:t>(Positive- The project will be more accurate)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(More resources will make the work successful, but when again considering the cost)</a:t>
            </a:r>
          </a:p>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34</a:t>
            </a:fld>
            <a:endParaRPr lang="en-US"/>
          </a:p>
        </p:txBody>
      </p:sp>
    </p:spTree>
    <p:extLst>
      <p:ext uri="{BB962C8B-B14F-4D97-AF65-F5344CB8AC3E}">
        <p14:creationId xmlns:p14="http://schemas.microsoft.com/office/powerpoint/2010/main" xmlns="" val="3949228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35</a:t>
            </a:fld>
            <a:endParaRPr lang="en-US"/>
          </a:p>
        </p:txBody>
      </p:sp>
    </p:spTree>
    <p:extLst>
      <p:ext uri="{BB962C8B-B14F-4D97-AF65-F5344CB8AC3E}">
        <p14:creationId xmlns:p14="http://schemas.microsoft.com/office/powerpoint/2010/main" xmlns="" val="424908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likely to be a short document (one to two pages maximum) although in many organizations a simple email or even a verbal agreement will be sufficient to allow a potential project to enter the Feasibility phase.</a:t>
            </a:r>
          </a:p>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8</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36</a:t>
            </a:fld>
            <a:endParaRPr lang="en-US"/>
          </a:p>
        </p:txBody>
      </p:sp>
    </p:spTree>
    <p:extLst>
      <p:ext uri="{BB962C8B-B14F-4D97-AF65-F5344CB8AC3E}">
        <p14:creationId xmlns:p14="http://schemas.microsoft.com/office/powerpoint/2010/main" xmlns="" val="1767541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small business, you probably can't eliminate all of the financial, material or physical risks you might encounter in a given project or initiative, but you can minimize risk through proper planning. A good risk management plan helps you to steer clear or potential risks before they become actual problems that can cost you time and money by causing delays</a:t>
            </a:r>
          </a:p>
          <a:p>
            <a:r>
              <a:rPr lang="en-US" dirty="0" smtClean="0"/>
              <a:t>--The purpose of the risk management plan is to establish the framework in which the project team will identify risks and develop strategies to mitigate or avoid those risks. </a:t>
            </a:r>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39</a:t>
            </a:fld>
            <a:endParaRPr lang="en-US"/>
          </a:p>
        </p:txBody>
      </p:sp>
    </p:spTree>
    <p:extLst>
      <p:ext uri="{BB962C8B-B14F-4D97-AF65-F5344CB8AC3E}">
        <p14:creationId xmlns:p14="http://schemas.microsoft.com/office/powerpoint/2010/main" xmlns="" val="1626836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risk management plan contains an analysis of likely risks with both high and low impact, as well as mitigation strategies to help the project avoid being derailed should common problems arise. Risk management plans should be periodically reviewed by the project team to avoid having the analysis become stale and not reflective of actual potential project risks.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we have tried to avoid the risk and control them as risk strategies</a:t>
            </a:r>
          </a:p>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40</a:t>
            </a:fld>
            <a:endParaRPr lang="en-US"/>
          </a:p>
        </p:txBody>
      </p:sp>
    </p:spTree>
    <p:extLst>
      <p:ext uri="{BB962C8B-B14F-4D97-AF65-F5344CB8AC3E}">
        <p14:creationId xmlns:p14="http://schemas.microsoft.com/office/powerpoint/2010/main" xmlns="" val="51339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Assessing the likely feasibility of the project both from a</a:t>
            </a:r>
          </a:p>
          <a:p>
            <a:r>
              <a:rPr lang="en-US" dirty="0" smtClean="0"/>
              <a:t> business and a </a:t>
            </a:r>
          </a:p>
          <a:p>
            <a:r>
              <a:rPr lang="en-US" dirty="0" smtClean="0"/>
              <a:t>technical perspective.</a:t>
            </a:r>
          </a:p>
          <a:p>
            <a:r>
              <a:rPr lang="en-US" sz="1200" b="0" i="0" kern="1200" dirty="0" smtClean="0">
                <a:solidFill>
                  <a:schemeClr val="tx1"/>
                </a:solidFill>
                <a:latin typeface="+mn-lt"/>
                <a:ea typeface="+mn-ea"/>
                <a:cs typeface="+mn-cs"/>
              </a:rPr>
              <a:t>scope and objectives</a:t>
            </a:r>
          </a:p>
          <a:p>
            <a:r>
              <a:rPr lang="en-US" sz="1200" b="0" i="0" kern="1200" dirty="0" smtClean="0">
                <a:solidFill>
                  <a:schemeClr val="tx1"/>
                </a:solidFill>
                <a:latin typeface="+mn-lt"/>
                <a:ea typeface="+mn-ea"/>
                <a:cs typeface="+mn-cs"/>
              </a:rPr>
              <a:t>High-level assumptions, dependencies and risk </a:t>
            </a:r>
          </a:p>
          <a:p>
            <a:r>
              <a:rPr lang="en-US" sz="1200" b="0" i="0" kern="1200" dirty="0" smtClean="0">
                <a:solidFill>
                  <a:schemeClr val="tx1"/>
                </a:solidFill>
                <a:latin typeface="+mn-lt"/>
                <a:ea typeface="+mn-ea"/>
                <a:cs typeface="+mn-cs"/>
              </a:rPr>
              <a:t>Any alternatives that were considered and rejected</a:t>
            </a:r>
          </a:p>
          <a:p>
            <a:pPr fontAlgn="base"/>
            <a:r>
              <a:rPr lang="en-US" sz="1200" b="0" i="0" kern="1200" dirty="0" smtClean="0">
                <a:solidFill>
                  <a:schemeClr val="tx1"/>
                </a:solidFill>
                <a:latin typeface="+mn-lt"/>
                <a:ea typeface="+mn-ea"/>
                <a:cs typeface="+mn-cs"/>
              </a:rPr>
              <a:t>The major deliverables of the proposed project</a:t>
            </a:r>
          </a:p>
          <a:p>
            <a:pPr fontAlgn="base"/>
            <a:r>
              <a:rPr lang="en-US" sz="1200" b="0" i="0" kern="1200" dirty="0" smtClean="0">
                <a:solidFill>
                  <a:schemeClr val="tx1"/>
                </a:solidFill>
                <a:latin typeface="+mn-lt"/>
                <a:ea typeface="+mn-ea"/>
                <a:cs typeface="+mn-cs"/>
              </a:rPr>
              <a:t>High-level costs and benefits of the project</a:t>
            </a:r>
          </a:p>
          <a:p>
            <a:r>
              <a:rPr lang="en-US" dirty="0" smtClean="0"/>
              <a:t> </a:t>
            </a:r>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endParaRPr lang="en-US" sz="1200" b="0" i="0" kern="1200" dirty="0" smtClean="0">
              <a:solidFill>
                <a:schemeClr val="tx1"/>
              </a:solidFill>
              <a:latin typeface="+mn-lt"/>
              <a:ea typeface="+mn-ea"/>
              <a:cs typeface="+mn-cs"/>
            </a:endParaRPr>
          </a:p>
          <a:p>
            <a:pPr fontAlgn="base"/>
            <a:r>
              <a:rPr lang="en-US" sz="1200" b="0" i="0" kern="1200" dirty="0" smtClean="0">
                <a:solidFill>
                  <a:schemeClr val="tx1"/>
                </a:solidFill>
                <a:latin typeface="+mn-lt"/>
                <a:ea typeface="+mn-ea"/>
                <a:cs typeface="+mn-cs"/>
              </a:rPr>
              <a:t>A series of 21 questions, the responses to which, from key project participants and stakeholders, will influence the overall project approach described above</a:t>
            </a:r>
          </a:p>
          <a:p>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smtClean="0">
                <a:solidFill>
                  <a:schemeClr val="tx1"/>
                </a:solidFill>
                <a:latin typeface="+mn-lt"/>
                <a:ea typeface="+mn-ea"/>
                <a:cs typeface="+mn-cs"/>
              </a:rPr>
              <a:t>The business, as it will be after the project has completed</a:t>
            </a:r>
          </a:p>
          <a:p>
            <a:pPr fontAlgn="base"/>
            <a:r>
              <a:rPr lang="en-US" sz="1200" b="0" i="0" kern="1200" dirty="0" smtClean="0">
                <a:solidFill>
                  <a:schemeClr val="tx1"/>
                </a:solidFill>
                <a:latin typeface="+mn-lt"/>
                <a:ea typeface="+mn-ea"/>
                <a:cs typeface="+mn-cs"/>
              </a:rPr>
              <a:t>The big picture</a:t>
            </a:r>
          </a:p>
          <a:p>
            <a:pPr fontAlgn="base"/>
            <a:r>
              <a:rPr lang="en-US" sz="1200" b="0" i="0" kern="1200" dirty="0" smtClean="0">
                <a:solidFill>
                  <a:schemeClr val="tx1"/>
                </a:solidFill>
                <a:latin typeface="+mn-lt"/>
                <a:ea typeface="+mn-ea"/>
                <a:cs typeface="+mn-cs"/>
              </a:rPr>
              <a:t>How that picture differs from the current reality</a:t>
            </a:r>
          </a:p>
          <a:p>
            <a:pPr fontAlgn="base"/>
            <a:r>
              <a:rPr lang="en-US" sz="1200" b="0" i="0" kern="1200" dirty="0" smtClean="0">
                <a:solidFill>
                  <a:schemeClr val="tx1"/>
                </a:solidFill>
                <a:latin typeface="+mn-lt"/>
                <a:ea typeface="+mn-ea"/>
                <a:cs typeface="+mn-cs"/>
              </a:rPr>
              <a:t>How this project will contribute to the required change</a:t>
            </a:r>
          </a:p>
          <a:p>
            <a:pPr fontAlgn="base"/>
            <a:r>
              <a:rPr lang="en-US" sz="1200" b="0" i="0" kern="1200" dirty="0" smtClean="0">
                <a:solidFill>
                  <a:schemeClr val="tx1"/>
                </a:solidFill>
                <a:latin typeface="+mn-lt"/>
                <a:ea typeface="+mn-ea"/>
                <a:cs typeface="+mn-cs"/>
              </a:rPr>
              <a:t>A quantified estimate of cost and benefits associated with the project</a:t>
            </a:r>
          </a:p>
          <a:p>
            <a:pPr fontAlgn="base"/>
            <a:r>
              <a:rPr lang="en-US" sz="1200" b="0" i="0" kern="1200" dirty="0" smtClean="0">
                <a:solidFill>
                  <a:schemeClr val="tx1"/>
                </a:solidFill>
                <a:latin typeface="+mn-lt"/>
                <a:ea typeface="+mn-ea"/>
                <a:cs typeface="+mn-cs"/>
              </a:rPr>
              <a:t>A cost/benefit analysis in line with organizational guidelines</a:t>
            </a:r>
          </a:p>
          <a:p>
            <a:pPr fontAlgn="base"/>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12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 list of high-level requirements to be addressed. </a:t>
            </a:r>
          </a:p>
          <a:p>
            <a:r>
              <a:rPr lang="en-US" sz="1200" b="0" i="0" kern="1200" dirty="0" smtClean="0">
                <a:solidFill>
                  <a:schemeClr val="tx1"/>
                </a:solidFill>
                <a:latin typeface="+mn-lt"/>
                <a:ea typeface="+mn-ea"/>
                <a:cs typeface="+mn-cs"/>
              </a:rPr>
              <a:t>A business driven </a:t>
            </a:r>
            <a:r>
              <a:rPr lang="en-US" sz="1200" b="0" i="0" kern="1200" dirty="0" err="1" smtClean="0">
                <a:solidFill>
                  <a:schemeClr val="tx1"/>
                </a:solidFill>
                <a:latin typeface="+mn-lt"/>
                <a:ea typeface="+mn-ea"/>
                <a:cs typeface="+mn-cs"/>
              </a:rPr>
              <a:t>prioritisation</a:t>
            </a:r>
            <a:r>
              <a:rPr lang="en-US" sz="1200" b="0" i="0" kern="1200" dirty="0" smtClean="0">
                <a:solidFill>
                  <a:schemeClr val="tx1"/>
                </a:solidFill>
                <a:latin typeface="+mn-lt"/>
                <a:ea typeface="+mn-ea"/>
                <a:cs typeface="+mn-cs"/>
              </a:rPr>
              <a:t> of the requirements in accordance with the </a:t>
            </a:r>
            <a:r>
              <a:rPr lang="en-US" sz="1200" b="0" i="0" kern="1200" dirty="0" err="1" smtClean="0">
                <a:solidFill>
                  <a:schemeClr val="tx1"/>
                </a:solidFill>
                <a:latin typeface="+mn-lt"/>
                <a:ea typeface="+mn-ea"/>
                <a:cs typeface="+mn-cs"/>
              </a:rPr>
              <a:t>MoSCoW</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prioritisation</a:t>
            </a:r>
            <a:r>
              <a:rPr lang="en-US" sz="1200" b="0" i="0" kern="1200" dirty="0" smtClean="0">
                <a:solidFill>
                  <a:schemeClr val="tx1"/>
                </a:solidFill>
                <a:latin typeface="+mn-lt"/>
                <a:ea typeface="+mn-ea"/>
                <a:cs typeface="+mn-cs"/>
              </a:rPr>
              <a:t> process</a:t>
            </a:r>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The Business Area Definition (BAD) should be created for any project where the proposed solution impacts on the way ‘business as usual’ is conducted in a specified </a:t>
            </a:r>
            <a:r>
              <a:rPr lang="en-US" sz="1200" b="0" i="0" kern="1200" dirty="0" err="1" smtClean="0">
                <a:solidFill>
                  <a:schemeClr val="tx1"/>
                </a:solidFill>
                <a:latin typeface="+mn-lt"/>
                <a:ea typeface="+mn-ea"/>
                <a:cs typeface="+mn-cs"/>
              </a:rPr>
              <a:t>organisation</a:t>
            </a:r>
            <a:r>
              <a:rPr lang="en-US" sz="1200" b="0" i="0" kern="1200" dirty="0" smtClean="0">
                <a:solidFill>
                  <a:schemeClr val="tx1"/>
                </a:solidFill>
                <a:latin typeface="+mn-lt"/>
                <a:ea typeface="+mn-ea"/>
                <a:cs typeface="+mn-cs"/>
              </a:rPr>
              <a:t>.</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An overview of the System Architecture detailing</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DAD</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defines how the Solution Development Team will develop and how they, and associated technical experts and stakeholders, will assess the fitness for purpose of the solution as it evolves against business and technical acceptance criteria.</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Is a disposable prototype of the solution, demonstrating how it will eventually work</a:t>
            </a:r>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14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The project </a:t>
            </a:r>
            <a:r>
              <a:rPr lang="en-US" sz="1200" b="0" i="0" kern="1200" dirty="0" err="1" smtClean="0">
                <a:solidFill>
                  <a:schemeClr val="tx1"/>
                </a:solidFill>
                <a:latin typeface="+mn-lt"/>
                <a:ea typeface="+mn-ea"/>
                <a:cs typeface="+mn-cs"/>
              </a:rPr>
              <a:t>organisation</a:t>
            </a:r>
            <a:r>
              <a:rPr lang="en-US" sz="1200" b="0" i="0" kern="1200" dirty="0" smtClean="0">
                <a:solidFill>
                  <a:schemeClr val="tx1"/>
                </a:solidFill>
                <a:latin typeface="+mn-lt"/>
                <a:ea typeface="+mn-ea"/>
                <a:cs typeface="+mn-cs"/>
              </a:rPr>
              <a:t>, including roles and responsibilities, empowerment of teams and reporting lines and governance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Validation of the Objectives and Success Criteria for the project</a:t>
            </a:r>
          </a:p>
          <a:p>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An analysis of major project dependencies</a:t>
            </a:r>
          </a:p>
          <a:p>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15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The Delivery Plan refines and elaborates on the schedule described in the Outline Plan.</a:t>
            </a:r>
            <a:endParaRPr lang="en-US" dirty="0"/>
          </a:p>
        </p:txBody>
      </p:sp>
      <p:sp>
        <p:nvSpPr>
          <p:cNvPr id="4" name="Slide Number Placeholder 3"/>
          <p:cNvSpPr>
            <a:spLocks noGrp="1"/>
          </p:cNvSpPr>
          <p:nvPr>
            <p:ph type="sldNum" sz="quarter" idx="10"/>
          </p:nvPr>
        </p:nvSpPr>
        <p:spPr/>
        <p:txBody>
          <a:bodyPr/>
          <a:lstStyle/>
          <a:p>
            <a:fld id="{4F097946-44B9-4741-A9AE-C0FCF8739ED9}"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1742479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2424057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3666995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300177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35578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45620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2709412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3722376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279792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15254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8876B6-2768-482D-B5EA-6B4CD976A24D}" type="datetimeFigureOut">
              <a:rPr lang="en-US" smtClean="0"/>
              <a:pPr/>
              <a:t>11/10/2014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126986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8876B6-2768-482D-B5EA-6B4CD976A24D}" type="datetimeFigureOut">
              <a:rPr lang="en-US" smtClean="0"/>
              <a:pPr/>
              <a:t>11/10/2014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2E6638-EE82-406D-BBB4-ABC6BC28C067}" type="slidenum">
              <a:rPr lang="en-US" smtClean="0"/>
              <a:pPr/>
              <a:t>‹#›</a:t>
            </a:fld>
            <a:endParaRPr lang="en-US"/>
          </a:p>
        </p:txBody>
      </p:sp>
    </p:spTree>
    <p:extLst>
      <p:ext uri="{BB962C8B-B14F-4D97-AF65-F5344CB8AC3E}">
        <p14:creationId xmlns:p14="http://schemas.microsoft.com/office/powerpoint/2010/main" xmlns="" val="2783248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media" Target="../media/media1.mp4"/><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6013"/>
            <a:ext cx="12192000" cy="6028359"/>
          </a:xfrm>
          <a:prstGeom prst="rect">
            <a:avLst/>
          </a:prstGeom>
        </p:spPr>
      </p:pic>
      <p:sp>
        <p:nvSpPr>
          <p:cNvPr id="8" name="TextBox 7"/>
          <p:cNvSpPr txBox="1"/>
          <p:nvPr/>
        </p:nvSpPr>
        <p:spPr>
          <a:xfrm>
            <a:off x="6992510" y="769733"/>
            <a:ext cx="4359299" cy="4708981"/>
          </a:xfrm>
          <a:prstGeom prst="rect">
            <a:avLst/>
          </a:prstGeom>
          <a:solidFill>
            <a:schemeClr val="tx1">
              <a:lumMod val="75000"/>
              <a:lumOff val="25000"/>
            </a:schemeClr>
          </a:solidFill>
        </p:spPr>
        <p:txBody>
          <a:bodyPr wrap="square" rtlCol="0">
            <a:spAutoFit/>
          </a:bodyPr>
          <a:lstStyle/>
          <a:p>
            <a:endParaRPr lang="en-US" sz="6000" b="1" dirty="0" smtClean="0">
              <a:solidFill>
                <a:schemeClr val="bg1"/>
              </a:solidFill>
              <a:latin typeface="Arial" panose="020B0604020202020204" pitchFamily="34" charset="0"/>
              <a:cs typeface="Arial" panose="020B0604020202020204" pitchFamily="34" charset="0"/>
            </a:endParaRPr>
          </a:p>
          <a:p>
            <a:endParaRPr lang="en-US" sz="6000" b="1" dirty="0" smtClean="0">
              <a:solidFill>
                <a:schemeClr val="bg1"/>
              </a:solidFill>
              <a:latin typeface="Arial" panose="020B0604020202020204" pitchFamily="34" charset="0"/>
              <a:cs typeface="Arial" panose="020B0604020202020204" pitchFamily="34" charset="0"/>
            </a:endParaRPr>
          </a:p>
          <a:p>
            <a:r>
              <a:rPr lang="en-US" sz="6000" b="1" dirty="0" smtClean="0">
                <a:solidFill>
                  <a:schemeClr val="bg1"/>
                </a:solidFill>
                <a:latin typeface="Arial" panose="020B0604020202020204" pitchFamily="34" charset="0"/>
                <a:cs typeface="Arial" panose="020B0604020202020204" pitchFamily="34" charset="0"/>
              </a:rPr>
              <a:t>Skill Support Gateway</a:t>
            </a:r>
            <a:endParaRPr lang="en-US" sz="6000" b="1" dirty="0">
              <a:solidFill>
                <a:schemeClr val="bg1"/>
              </a:solidFill>
              <a:latin typeface="Arial" panose="020B0604020202020204" pitchFamily="34" charset="0"/>
              <a:cs typeface="Arial" panose="020B0604020202020204" pitchFamily="34" charset="0"/>
            </a:endParaRPr>
          </a:p>
        </p:txBody>
      </p:sp>
      <p:pic>
        <p:nvPicPr>
          <p:cNvPr id="1026" name="Picture 2" descr="http://www.clker.com/cliparts/7/0/3/5/1194989019702707184british_flag_felipescu_01r.svg.hi.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10736319" y="769733"/>
            <a:ext cx="615490" cy="36621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949234" y="726269"/>
            <a:ext cx="3293259" cy="1672225"/>
          </a:xfrm>
          <a:prstGeom prst="rect">
            <a:avLst/>
          </a:prstGeom>
        </p:spPr>
      </p:pic>
      <p:sp>
        <p:nvSpPr>
          <p:cNvPr id="11" name="TextBox 10"/>
          <p:cNvSpPr txBox="1"/>
          <p:nvPr/>
        </p:nvSpPr>
        <p:spPr>
          <a:xfrm>
            <a:off x="8299390" y="937237"/>
            <a:ext cx="1697425" cy="1323439"/>
          </a:xfrm>
          <a:prstGeom prst="rect">
            <a:avLst/>
          </a:prstGeom>
          <a:noFill/>
        </p:spPr>
        <p:txBody>
          <a:bodyPr wrap="square" rtlCol="0">
            <a:spAutoFit/>
          </a:bodyPr>
          <a:lstStyle/>
          <a:p>
            <a:r>
              <a:rPr lang="en-US" sz="8000" b="1" dirty="0" smtClean="0">
                <a:solidFill>
                  <a:srgbClr val="FFC000"/>
                </a:solidFill>
                <a:latin typeface="Segoe Marker" panose="03080602040302020204" pitchFamily="66" charset="0"/>
              </a:rPr>
              <a:t>SS</a:t>
            </a:r>
            <a:endParaRPr lang="en-US" sz="8000" b="1" dirty="0">
              <a:solidFill>
                <a:srgbClr val="FFC000"/>
              </a:solidFill>
              <a:latin typeface="Segoe Marker" panose="03080602040302020204" pitchFamily="66" charset="0"/>
            </a:endParaRPr>
          </a:p>
        </p:txBody>
      </p:sp>
      <p:pic>
        <p:nvPicPr>
          <p:cNvPr id="12" name="Picture 11"/>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9284794" y="1447678"/>
            <a:ext cx="664510" cy="994280"/>
          </a:xfrm>
          <a:prstGeom prst="rect">
            <a:avLst/>
          </a:prstGeom>
        </p:spPr>
      </p:pic>
      <p:sp>
        <p:nvSpPr>
          <p:cNvPr id="20" name="TextBox 19"/>
          <p:cNvSpPr txBox="1"/>
          <p:nvPr/>
        </p:nvSpPr>
        <p:spPr>
          <a:xfrm>
            <a:off x="0" y="6057781"/>
            <a:ext cx="12192000" cy="800219"/>
          </a:xfrm>
          <a:prstGeom prst="rect">
            <a:avLst/>
          </a:prstGeom>
          <a:solidFill>
            <a:schemeClr val="tx2">
              <a:lumMod val="50000"/>
            </a:schemeClr>
          </a:solidFill>
        </p:spPr>
        <p:txBody>
          <a:bodyPr wrap="squar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Risk Analysis on </a:t>
            </a:r>
            <a:r>
              <a:rPr lang="en-US" sz="2800" dirty="0">
                <a:solidFill>
                  <a:schemeClr val="bg1"/>
                </a:solidFill>
                <a:latin typeface="Arial" panose="020B0604020202020204" pitchFamily="34" charset="0"/>
                <a:cs typeface="Arial" panose="020B0604020202020204" pitchFamily="34" charset="0"/>
              </a:rPr>
              <a:t>R</a:t>
            </a:r>
            <a:r>
              <a:rPr lang="en-US" sz="2800" dirty="0" smtClean="0">
                <a:solidFill>
                  <a:schemeClr val="bg1"/>
                </a:solidFill>
                <a:latin typeface="Arial" panose="020B0604020202020204" pitchFamily="34" charset="0"/>
                <a:cs typeface="Arial" panose="020B0604020202020204" pitchFamily="34" charset="0"/>
              </a:rPr>
              <a:t>e-engineering the Business </a:t>
            </a:r>
            <a:r>
              <a:rPr lang="en-US" sz="2800" dirty="0">
                <a:solidFill>
                  <a:schemeClr val="bg1"/>
                </a:solidFill>
                <a:latin typeface="Arial" panose="020B0604020202020204" pitchFamily="34" charset="0"/>
                <a:cs typeface="Arial" panose="020B0604020202020204" pitchFamily="34" charset="0"/>
              </a:rPr>
              <a:t>P</a:t>
            </a:r>
            <a:r>
              <a:rPr lang="en-US" sz="2800" dirty="0" smtClean="0">
                <a:solidFill>
                  <a:schemeClr val="bg1"/>
                </a:solidFill>
                <a:latin typeface="Arial" panose="020B0604020202020204" pitchFamily="34" charset="0"/>
                <a:cs typeface="Arial" panose="020B0604020202020204" pitchFamily="34" charset="0"/>
              </a:rPr>
              <a:t>rocess through DSDM </a:t>
            </a:r>
          </a:p>
          <a:p>
            <a:pPr algn="ctr"/>
            <a:endParaRPr lang="en-US"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09208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5">
                    <a:lumMod val="50000"/>
                  </a:schemeClr>
                </a:solidFill>
                <a:latin typeface="+mn-lt"/>
              </a:rPr>
              <a:t>Cont.…</a:t>
            </a:r>
            <a:endParaRPr lang="en-US" sz="4000" b="1" dirty="0">
              <a:solidFill>
                <a:schemeClr val="accent5">
                  <a:lumMod val="50000"/>
                </a:schemeClr>
              </a:solidFill>
              <a:latin typeface="+mn-lt"/>
            </a:endParaRPr>
          </a:p>
        </p:txBody>
      </p:sp>
      <p:sp>
        <p:nvSpPr>
          <p:cNvPr id="3" name="Content Placeholder 2"/>
          <p:cNvSpPr>
            <a:spLocks noGrp="1"/>
          </p:cNvSpPr>
          <p:nvPr>
            <p:ph idx="1"/>
          </p:nvPr>
        </p:nvSpPr>
        <p:spPr>
          <a:xfrm>
            <a:off x="838200" y="1601562"/>
            <a:ext cx="10820400" cy="4351338"/>
          </a:xfrm>
        </p:spPr>
        <p:txBody>
          <a:bodyPr>
            <a:normAutofit fontScale="70000" lnSpcReduction="20000"/>
          </a:bodyPr>
          <a:lstStyle/>
          <a:p>
            <a:pPr algn="just"/>
            <a:r>
              <a:rPr lang="en-US" sz="4000" dirty="0" smtClean="0"/>
              <a:t>The Outline plan provides an overview of the project from a Project Management and Solution Delivery perspective based on an analysis.</a:t>
            </a:r>
          </a:p>
          <a:p>
            <a:pPr algn="just"/>
            <a:endParaRPr lang="en-US" dirty="0" smtClean="0"/>
          </a:p>
          <a:p>
            <a:pPr lvl="1" algn="just"/>
            <a:r>
              <a:rPr lang="en-US" sz="3400" dirty="0" smtClean="0"/>
              <a:t>An </a:t>
            </a:r>
            <a:r>
              <a:rPr lang="en-US" sz="3400" dirty="0"/>
              <a:t>overview of the likely project approach based on </a:t>
            </a:r>
            <a:r>
              <a:rPr lang="en-US" sz="3400" dirty="0" smtClean="0"/>
              <a:t>the responses </a:t>
            </a:r>
            <a:r>
              <a:rPr lang="en-US" sz="3400" dirty="0"/>
              <a:t>to the Project Approach Questionnaire </a:t>
            </a:r>
            <a:endParaRPr lang="en-US" sz="3400" dirty="0" smtClean="0"/>
          </a:p>
          <a:p>
            <a:pPr marL="457200" lvl="1" indent="0" algn="just">
              <a:buNone/>
            </a:pPr>
            <a:endParaRPr lang="en-US" sz="3400" dirty="0"/>
          </a:p>
          <a:p>
            <a:pPr lvl="1" fontAlgn="base"/>
            <a:r>
              <a:rPr lang="en-US" sz="3400" dirty="0"/>
              <a:t>A likely profile of resources required to work on the </a:t>
            </a:r>
            <a:r>
              <a:rPr lang="en-US" sz="3400" dirty="0" smtClean="0"/>
              <a:t>project</a:t>
            </a:r>
          </a:p>
          <a:p>
            <a:pPr marL="457200" lvl="1" indent="0" fontAlgn="base">
              <a:buNone/>
            </a:pPr>
            <a:endParaRPr lang="en-US" sz="3400" dirty="0"/>
          </a:p>
          <a:p>
            <a:pPr lvl="1" fontAlgn="base"/>
            <a:r>
              <a:rPr lang="en-US" sz="3400" dirty="0"/>
              <a:t>A description of the facilities and tools required to support the Iterative Development </a:t>
            </a:r>
            <a:r>
              <a:rPr lang="en-US" sz="3400" dirty="0" smtClean="0"/>
              <a:t>process</a:t>
            </a:r>
          </a:p>
          <a:p>
            <a:pPr marL="457200" lvl="1" indent="0" fontAlgn="base">
              <a:buNone/>
            </a:pPr>
            <a:endParaRPr lang="en-US" sz="3400" dirty="0"/>
          </a:p>
          <a:p>
            <a:pPr lvl="1" fontAlgn="base"/>
            <a:r>
              <a:rPr lang="en-US" sz="3400" dirty="0"/>
              <a:t>The organization structure and processes required for project governance</a:t>
            </a:r>
          </a:p>
          <a:p>
            <a:pPr marL="0" indent="0" algn="just">
              <a:buNone/>
            </a:pPr>
            <a:r>
              <a:rPr lang="en-US" dirty="0" smtClean="0"/>
              <a:t>	</a:t>
            </a:r>
          </a:p>
          <a:p>
            <a:endParaRPr lang="en-US" dirty="0"/>
          </a:p>
        </p:txBody>
      </p:sp>
    </p:spTree>
    <p:extLst>
      <p:ext uri="{BB962C8B-B14F-4D97-AF65-F5344CB8AC3E}">
        <p14:creationId xmlns:p14="http://schemas.microsoft.com/office/powerpoint/2010/main" xmlns="" val="3103847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82032"/>
          </a:xfrm>
        </p:spPr>
        <p:txBody>
          <a:bodyPr>
            <a:normAutofit/>
          </a:bodyPr>
          <a:lstStyle/>
          <a:p>
            <a:r>
              <a:rPr lang="en-US" sz="4000" b="1" dirty="0">
                <a:solidFill>
                  <a:schemeClr val="accent5">
                    <a:lumMod val="50000"/>
                  </a:schemeClr>
                </a:solidFill>
                <a:latin typeface="+mn-lt"/>
              </a:rPr>
              <a:t>Foundations</a:t>
            </a:r>
            <a:br>
              <a:rPr lang="en-US" sz="4000" b="1" dirty="0">
                <a:solidFill>
                  <a:schemeClr val="accent5">
                    <a:lumMod val="50000"/>
                  </a:schemeClr>
                </a:solidFill>
                <a:latin typeface="+mn-lt"/>
              </a:rPr>
            </a:br>
            <a:endParaRPr lang="en-US" sz="4000" b="1" dirty="0">
              <a:solidFill>
                <a:schemeClr val="accent5">
                  <a:lumMod val="50000"/>
                </a:schemeClr>
              </a:solidFill>
              <a:latin typeface="+mn-lt"/>
            </a:endParaRPr>
          </a:p>
        </p:txBody>
      </p:sp>
      <p:sp>
        <p:nvSpPr>
          <p:cNvPr id="3" name="Content Placeholder 2"/>
          <p:cNvSpPr>
            <a:spLocks noGrp="1"/>
          </p:cNvSpPr>
          <p:nvPr>
            <p:ph idx="1"/>
          </p:nvPr>
        </p:nvSpPr>
        <p:spPr>
          <a:xfrm>
            <a:off x="838200" y="1528445"/>
            <a:ext cx="10515600" cy="4351338"/>
          </a:xfrm>
        </p:spPr>
        <p:txBody>
          <a:bodyPr/>
          <a:lstStyle/>
          <a:p>
            <a:pPr algn="just"/>
            <a:r>
              <a:rPr lang="en-US" dirty="0"/>
              <a:t>Key phase for ensuring the project is </a:t>
            </a:r>
            <a:r>
              <a:rPr lang="en-US" b="1" dirty="0"/>
              <a:t>understood and defined well enough</a:t>
            </a:r>
            <a:r>
              <a:rPr lang="en-US" dirty="0"/>
              <a:t> so that the </a:t>
            </a:r>
            <a:r>
              <a:rPr lang="en-US" b="1" dirty="0"/>
              <a:t>scope</a:t>
            </a:r>
            <a:r>
              <a:rPr lang="en-US" dirty="0"/>
              <a:t> can be base lined at a high level and the technology components and standards agreed, </a:t>
            </a:r>
            <a:r>
              <a:rPr lang="en-US" b="1" dirty="0"/>
              <a:t>before the development activity</a:t>
            </a:r>
            <a:r>
              <a:rPr lang="en-US" dirty="0"/>
              <a:t> begins</a:t>
            </a:r>
          </a:p>
        </p:txBody>
      </p:sp>
      <p:sp>
        <p:nvSpPr>
          <p:cNvPr id="4" name="Rectangle 3"/>
          <p:cNvSpPr/>
          <p:nvPr/>
        </p:nvSpPr>
        <p:spPr>
          <a:xfrm>
            <a:off x="1687830" y="3704114"/>
            <a:ext cx="2766060" cy="6400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dirty="0" smtClean="0"/>
              <a:t>Business Foundations</a:t>
            </a:r>
            <a:endParaRPr lang="en-US" b="1" dirty="0"/>
          </a:p>
        </p:txBody>
      </p:sp>
      <p:sp>
        <p:nvSpPr>
          <p:cNvPr id="5" name="Rectangle 4"/>
          <p:cNvSpPr/>
          <p:nvPr/>
        </p:nvSpPr>
        <p:spPr>
          <a:xfrm>
            <a:off x="4712970" y="3704114"/>
            <a:ext cx="2766060"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a:t>Management Foundations</a:t>
            </a:r>
          </a:p>
        </p:txBody>
      </p:sp>
      <p:sp>
        <p:nvSpPr>
          <p:cNvPr id="6" name="Rectangle 5"/>
          <p:cNvSpPr/>
          <p:nvPr/>
        </p:nvSpPr>
        <p:spPr>
          <a:xfrm>
            <a:off x="7738110" y="3704114"/>
            <a:ext cx="2766060" cy="64008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a:t>Solution Foundations</a:t>
            </a:r>
          </a:p>
        </p:txBody>
      </p:sp>
      <p:sp>
        <p:nvSpPr>
          <p:cNvPr id="7" name="Rectangle 6"/>
          <p:cNvSpPr/>
          <p:nvPr/>
        </p:nvSpPr>
        <p:spPr>
          <a:xfrm>
            <a:off x="1687830" y="4791948"/>
            <a:ext cx="2766060" cy="64008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a:t>Prioritised Rquirements List</a:t>
            </a:r>
          </a:p>
        </p:txBody>
      </p:sp>
      <p:sp>
        <p:nvSpPr>
          <p:cNvPr id="8" name="Rectangle 7"/>
          <p:cNvSpPr/>
          <p:nvPr/>
        </p:nvSpPr>
        <p:spPr>
          <a:xfrm>
            <a:off x="4712970" y="4791948"/>
            <a:ext cx="2766060" cy="64008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a:t>Delivery Plan</a:t>
            </a:r>
          </a:p>
        </p:txBody>
      </p:sp>
      <p:sp>
        <p:nvSpPr>
          <p:cNvPr id="9" name="Rectangle 8"/>
          <p:cNvSpPr/>
          <p:nvPr/>
        </p:nvSpPr>
        <p:spPr>
          <a:xfrm>
            <a:off x="7738110" y="4791948"/>
            <a:ext cx="2766060" cy="6400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a:t>Delivery Control Pack</a:t>
            </a:r>
          </a:p>
        </p:txBody>
      </p:sp>
    </p:spTree>
    <p:extLst>
      <p:ext uri="{BB962C8B-B14F-4D97-AF65-F5344CB8AC3E}">
        <p14:creationId xmlns:p14="http://schemas.microsoft.com/office/powerpoint/2010/main" xmlns="" val="1146592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50000"/>
                  </a:schemeClr>
                </a:solidFill>
                <a:latin typeface="+mn-lt"/>
              </a:rPr>
              <a:t>Business Foundations </a:t>
            </a:r>
          </a:p>
        </p:txBody>
      </p:sp>
      <p:sp>
        <p:nvSpPr>
          <p:cNvPr id="3" name="Content Placeholder 2"/>
          <p:cNvSpPr>
            <a:spLocks noGrp="1"/>
          </p:cNvSpPr>
          <p:nvPr>
            <p:ph idx="1"/>
          </p:nvPr>
        </p:nvSpPr>
        <p:spPr/>
        <p:txBody>
          <a:bodyPr/>
          <a:lstStyle/>
          <a:p>
            <a:r>
              <a:rPr lang="en-US" dirty="0"/>
              <a:t>The Business Foundations product provides information for and/or about the business that is fundamental to the success of the </a:t>
            </a:r>
            <a:r>
              <a:rPr lang="en-US" dirty="0" smtClean="0"/>
              <a:t>project.</a:t>
            </a:r>
          </a:p>
          <a:p>
            <a:endParaRPr lang="en-US" dirty="0" smtClean="0"/>
          </a:p>
          <a:p>
            <a:r>
              <a:rPr lang="en-US" dirty="0" smtClean="0"/>
              <a:t>Thing </a:t>
            </a:r>
            <a:r>
              <a:rPr lang="en-US" dirty="0"/>
              <a:t>that needs to be understood by all project stakeholders before development of the solution commences</a:t>
            </a:r>
            <a:r>
              <a:rPr lang="en-US" dirty="0" smtClean="0"/>
              <a:t> </a:t>
            </a:r>
          </a:p>
          <a:p>
            <a:endParaRPr lang="en-US" dirty="0"/>
          </a:p>
        </p:txBody>
      </p:sp>
    </p:spTree>
    <p:extLst>
      <p:ext uri="{BB962C8B-B14F-4D97-AF65-F5344CB8AC3E}">
        <p14:creationId xmlns:p14="http://schemas.microsoft.com/office/powerpoint/2010/main" xmlns="" val="3901955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5">
                    <a:lumMod val="50000"/>
                  </a:schemeClr>
                </a:solidFill>
                <a:latin typeface="+mn-lt"/>
              </a:rPr>
              <a:t>Prioritized </a:t>
            </a:r>
            <a:r>
              <a:rPr lang="en-US" sz="4000" b="1" dirty="0">
                <a:solidFill>
                  <a:schemeClr val="accent5">
                    <a:lumMod val="50000"/>
                  </a:schemeClr>
                </a:solidFill>
                <a:latin typeface="+mn-lt"/>
              </a:rPr>
              <a:t>Requirement List </a:t>
            </a:r>
          </a:p>
        </p:txBody>
      </p:sp>
      <p:sp>
        <p:nvSpPr>
          <p:cNvPr id="3" name="Content Placeholder 2"/>
          <p:cNvSpPr>
            <a:spLocks noGrp="1"/>
          </p:cNvSpPr>
          <p:nvPr>
            <p:ph idx="1"/>
          </p:nvPr>
        </p:nvSpPr>
        <p:spPr/>
        <p:txBody>
          <a:bodyPr/>
          <a:lstStyle/>
          <a:p>
            <a:r>
              <a:rPr lang="en-US" dirty="0" smtClean="0"/>
              <a:t>Describes the requirements at a high level </a:t>
            </a:r>
            <a:r>
              <a:rPr lang="en-US" dirty="0"/>
              <a:t>that the project needs to address if the Business Case is to be </a:t>
            </a:r>
            <a:r>
              <a:rPr lang="en-US" dirty="0" smtClean="0"/>
              <a:t>met.</a:t>
            </a:r>
          </a:p>
          <a:p>
            <a:pPr marL="0" indent="0">
              <a:buNone/>
            </a:pPr>
            <a:endParaRPr lang="en-US" dirty="0" smtClean="0"/>
          </a:p>
          <a:p>
            <a:r>
              <a:rPr lang="en-US" dirty="0"/>
              <a:t>It is </a:t>
            </a:r>
            <a:r>
              <a:rPr lang="en-US" dirty="0" err="1"/>
              <a:t>baselined</a:t>
            </a:r>
            <a:r>
              <a:rPr lang="en-US" dirty="0"/>
              <a:t> at a high level at the end of the Foundations phase and refined for detail as the project proceeds through Exploration and Engineering</a:t>
            </a:r>
          </a:p>
        </p:txBody>
      </p:sp>
    </p:spTree>
    <p:extLst>
      <p:ext uri="{BB962C8B-B14F-4D97-AF65-F5344CB8AC3E}">
        <p14:creationId xmlns:p14="http://schemas.microsoft.com/office/powerpoint/2010/main" xmlns="" val="1779585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50000"/>
                  </a:schemeClr>
                </a:solidFill>
                <a:latin typeface="+mn-lt"/>
              </a:rPr>
              <a:t>The Solution Foundations </a:t>
            </a:r>
          </a:p>
        </p:txBody>
      </p:sp>
      <p:sp>
        <p:nvSpPr>
          <p:cNvPr id="3" name="Content Placeholder 2"/>
          <p:cNvSpPr>
            <a:spLocks noGrp="1"/>
          </p:cNvSpPr>
          <p:nvPr>
            <p:ph idx="1"/>
          </p:nvPr>
        </p:nvSpPr>
        <p:spPr>
          <a:xfrm>
            <a:off x="838200" y="1585233"/>
            <a:ext cx="10515600" cy="4351338"/>
          </a:xfrm>
        </p:spPr>
        <p:txBody>
          <a:bodyPr/>
          <a:lstStyle/>
          <a:p>
            <a:r>
              <a:rPr lang="en-US" dirty="0"/>
              <a:t>The Solution Foundations product provides information for and/or about the solution that is fundamental to the success of the </a:t>
            </a:r>
            <a:r>
              <a:rPr lang="en-US" dirty="0" smtClean="0"/>
              <a:t>project</a:t>
            </a:r>
          </a:p>
          <a:p>
            <a:r>
              <a:rPr lang="en-US" dirty="0" smtClean="0"/>
              <a:t>Need </a:t>
            </a:r>
            <a:r>
              <a:rPr lang="en-US" dirty="0"/>
              <a:t>to be understood by all internal project stakeholders before development of the solution </a:t>
            </a:r>
            <a:r>
              <a:rPr lang="en-US" dirty="0" smtClean="0"/>
              <a:t>commences.</a:t>
            </a:r>
            <a:r>
              <a:rPr lang="en-US" dirty="0"/>
              <a:t> </a:t>
            </a:r>
            <a:endParaRPr lang="en-US" dirty="0" smtClean="0"/>
          </a:p>
          <a:p>
            <a:r>
              <a:rPr lang="en-US" dirty="0" smtClean="0"/>
              <a:t>The </a:t>
            </a:r>
            <a:r>
              <a:rPr lang="en-US" dirty="0"/>
              <a:t>elements to be considered </a:t>
            </a:r>
            <a:r>
              <a:rPr lang="en-US" dirty="0" smtClean="0"/>
              <a:t>are</a:t>
            </a:r>
          </a:p>
          <a:p>
            <a:pPr lvl="1"/>
            <a:r>
              <a:rPr lang="en-US" dirty="0"/>
              <a:t>Business Area </a:t>
            </a:r>
            <a:r>
              <a:rPr lang="en-US" dirty="0" smtClean="0"/>
              <a:t>Definition</a:t>
            </a:r>
          </a:p>
          <a:p>
            <a:pPr lvl="1"/>
            <a:r>
              <a:rPr lang="en-US" dirty="0" smtClean="0"/>
              <a:t>System </a:t>
            </a:r>
            <a:r>
              <a:rPr lang="en-US" dirty="0"/>
              <a:t>Architecture </a:t>
            </a:r>
            <a:r>
              <a:rPr lang="en-US" dirty="0" smtClean="0"/>
              <a:t>Definition</a:t>
            </a:r>
          </a:p>
          <a:p>
            <a:pPr lvl="1"/>
            <a:r>
              <a:rPr lang="en-US" dirty="0"/>
              <a:t>Development Approach </a:t>
            </a:r>
            <a:r>
              <a:rPr lang="en-US" dirty="0" smtClean="0"/>
              <a:t>Definition</a:t>
            </a:r>
          </a:p>
          <a:p>
            <a:pPr lvl="1"/>
            <a:r>
              <a:rPr lang="en-US" dirty="0"/>
              <a:t>Solution Prototype</a:t>
            </a:r>
          </a:p>
          <a:p>
            <a:pPr lvl="1"/>
            <a:endParaRPr lang="en-US" dirty="0"/>
          </a:p>
          <a:p>
            <a:pPr lvl="1"/>
            <a:endParaRPr lang="en-US" dirty="0" smtClean="0"/>
          </a:p>
          <a:p>
            <a:pPr lvl="1"/>
            <a:endParaRPr lang="en-US" dirty="0"/>
          </a:p>
          <a:p>
            <a:pPr lvl="1"/>
            <a:endParaRPr lang="en-US" dirty="0"/>
          </a:p>
        </p:txBody>
      </p:sp>
    </p:spTree>
    <p:extLst>
      <p:ext uri="{BB962C8B-B14F-4D97-AF65-F5344CB8AC3E}">
        <p14:creationId xmlns:p14="http://schemas.microsoft.com/office/powerpoint/2010/main" xmlns="" val="4270259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50000"/>
                  </a:schemeClr>
                </a:solidFill>
                <a:latin typeface="+mn-lt"/>
              </a:rPr>
              <a:t>Management Foundations </a:t>
            </a:r>
          </a:p>
        </p:txBody>
      </p:sp>
      <p:sp>
        <p:nvSpPr>
          <p:cNvPr id="3" name="Content Placeholder 2"/>
          <p:cNvSpPr>
            <a:spLocks noGrp="1"/>
          </p:cNvSpPr>
          <p:nvPr>
            <p:ph idx="1"/>
          </p:nvPr>
        </p:nvSpPr>
        <p:spPr/>
        <p:txBody>
          <a:bodyPr/>
          <a:lstStyle/>
          <a:p>
            <a:r>
              <a:rPr lang="en-US" dirty="0"/>
              <a:t>D</a:t>
            </a:r>
            <a:r>
              <a:rPr lang="en-US" dirty="0" smtClean="0"/>
              <a:t>escribes </a:t>
            </a:r>
            <a:r>
              <a:rPr lang="en-US" dirty="0"/>
              <a:t>essential governance and </a:t>
            </a:r>
            <a:r>
              <a:rPr lang="en-US" dirty="0" smtClean="0"/>
              <a:t>organizational </a:t>
            </a:r>
            <a:r>
              <a:rPr lang="en-US" dirty="0"/>
              <a:t>aspects of the project and describes precisely how the project will be </a:t>
            </a:r>
            <a:r>
              <a:rPr lang="en-US" dirty="0" smtClean="0"/>
              <a:t>managed.</a:t>
            </a:r>
          </a:p>
          <a:p>
            <a:pPr marL="0" indent="0">
              <a:buNone/>
            </a:pPr>
            <a:endParaRPr lang="en-US" dirty="0" smtClean="0"/>
          </a:p>
          <a:p>
            <a:r>
              <a:rPr lang="en-US" dirty="0"/>
              <a:t>A</a:t>
            </a:r>
            <a:r>
              <a:rPr lang="en-US" dirty="0" smtClean="0"/>
              <a:t>lso </a:t>
            </a:r>
            <a:r>
              <a:rPr lang="en-US" dirty="0"/>
              <a:t>describes how the </a:t>
            </a:r>
            <a:r>
              <a:rPr lang="en-US" dirty="0" err="1"/>
              <a:t>Atern</a:t>
            </a:r>
            <a:r>
              <a:rPr lang="en-US" dirty="0"/>
              <a:t> practices and techniques will be applied to ensure management of the project through to a successful conclusion</a:t>
            </a:r>
            <a:endParaRPr lang="en-US" dirty="0" smtClean="0"/>
          </a:p>
          <a:p>
            <a:endParaRPr lang="en-US" dirty="0"/>
          </a:p>
        </p:txBody>
      </p:sp>
    </p:spTree>
    <p:extLst>
      <p:ext uri="{BB962C8B-B14F-4D97-AF65-F5344CB8AC3E}">
        <p14:creationId xmlns:p14="http://schemas.microsoft.com/office/powerpoint/2010/main" xmlns="" val="79701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5">
                    <a:lumMod val="50000"/>
                  </a:schemeClr>
                </a:solidFill>
                <a:latin typeface="+mn-lt"/>
              </a:rPr>
              <a:t>Delivery Plan</a:t>
            </a:r>
            <a:endParaRPr lang="en-US" sz="4000" b="1" dirty="0">
              <a:solidFill>
                <a:schemeClr val="accent5">
                  <a:lumMod val="50000"/>
                </a:schemeClr>
              </a:solidFill>
              <a:latin typeface="+mn-lt"/>
            </a:endParaRPr>
          </a:p>
        </p:txBody>
      </p:sp>
      <p:sp>
        <p:nvSpPr>
          <p:cNvPr id="3" name="Content Placeholder 2"/>
          <p:cNvSpPr>
            <a:spLocks noGrp="1"/>
          </p:cNvSpPr>
          <p:nvPr>
            <p:ph idx="1"/>
          </p:nvPr>
        </p:nvSpPr>
        <p:spPr>
          <a:xfrm>
            <a:off x="838199" y="1564368"/>
            <a:ext cx="11065330" cy="4542518"/>
          </a:xfrm>
        </p:spPr>
        <p:txBody>
          <a:bodyPr>
            <a:normAutofit/>
          </a:bodyPr>
          <a:lstStyle/>
          <a:p>
            <a:r>
              <a:rPr lang="en-US" dirty="0"/>
              <a:t>A schedule of </a:t>
            </a:r>
            <a:r>
              <a:rPr lang="en-US" dirty="0" smtClean="0"/>
              <a:t>time boxes </a:t>
            </a:r>
            <a:r>
              <a:rPr lang="en-US" dirty="0"/>
              <a:t>and other activities for the delivery of project products covering all aspects of development and deployment of the solution that clearly illustrates</a:t>
            </a:r>
            <a:r>
              <a:rPr lang="en-US" dirty="0" smtClean="0"/>
              <a:t>:</a:t>
            </a:r>
          </a:p>
          <a:p>
            <a:endParaRPr lang="en-US" dirty="0" smtClean="0"/>
          </a:p>
          <a:p>
            <a:pPr lvl="1" fontAlgn="base"/>
            <a:r>
              <a:rPr lang="en-US" dirty="0"/>
              <a:t>The incremental nature of the project</a:t>
            </a:r>
            <a:endParaRPr lang="en-US" sz="2000" dirty="0"/>
          </a:p>
          <a:p>
            <a:pPr lvl="1" fontAlgn="base"/>
            <a:r>
              <a:rPr lang="en-US" dirty="0"/>
              <a:t>The dates associated with the increments and other key milestones.</a:t>
            </a:r>
            <a:endParaRPr lang="en-US" sz="2000" dirty="0"/>
          </a:p>
          <a:p>
            <a:pPr lvl="1" fontAlgn="base"/>
            <a:r>
              <a:rPr lang="en-US" dirty="0"/>
              <a:t>The dates for deployment of the solution and, where applicable, subsets of it</a:t>
            </a:r>
            <a:endParaRPr lang="en-US" sz="2000" dirty="0"/>
          </a:p>
          <a:p>
            <a:pPr lvl="1" fontAlgn="base"/>
            <a:r>
              <a:rPr lang="en-US" dirty="0"/>
              <a:t>An indication of the focus of each Development </a:t>
            </a:r>
            <a:r>
              <a:rPr lang="en-US" dirty="0" smtClean="0"/>
              <a:t>Time box</a:t>
            </a:r>
            <a:endParaRPr lang="en-US" sz="2000" dirty="0"/>
          </a:p>
          <a:p>
            <a:pPr lvl="1" fontAlgn="base"/>
            <a:r>
              <a:rPr lang="en-US" dirty="0"/>
              <a:t>The timing and dependencies of any activities not planned within the Development </a:t>
            </a:r>
            <a:r>
              <a:rPr lang="en-US" dirty="0" smtClean="0"/>
              <a:t>Time boxes</a:t>
            </a:r>
            <a:endParaRPr lang="en-US" sz="2000" dirty="0"/>
          </a:p>
          <a:p>
            <a:pPr lvl="1" fontAlgn="base"/>
            <a:r>
              <a:rPr lang="en-US" dirty="0"/>
              <a:t>The allocation of resources to </a:t>
            </a:r>
            <a:r>
              <a:rPr lang="en-US" dirty="0" smtClean="0"/>
              <a:t>time boxes </a:t>
            </a:r>
            <a:r>
              <a:rPr lang="en-US" dirty="0"/>
              <a:t>and other activities</a:t>
            </a:r>
            <a:endParaRPr lang="en-US" sz="2000" dirty="0"/>
          </a:p>
          <a:p>
            <a:pPr lvl="1"/>
            <a:endParaRPr lang="en-US" dirty="0"/>
          </a:p>
          <a:p>
            <a:endParaRPr lang="en-US" dirty="0"/>
          </a:p>
        </p:txBody>
      </p:sp>
    </p:spTree>
    <p:extLst>
      <p:ext uri="{BB962C8B-B14F-4D97-AF65-F5344CB8AC3E}">
        <p14:creationId xmlns:p14="http://schemas.microsoft.com/office/powerpoint/2010/main" xmlns="" val="389516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50000"/>
                  </a:schemeClr>
                </a:solidFill>
                <a:latin typeface="+mn-lt"/>
              </a:rPr>
              <a:t>Delivery Control Pack </a:t>
            </a:r>
          </a:p>
        </p:txBody>
      </p:sp>
      <p:sp>
        <p:nvSpPr>
          <p:cNvPr id="3" name="Content Placeholder 2"/>
          <p:cNvSpPr>
            <a:spLocks noGrp="1"/>
          </p:cNvSpPr>
          <p:nvPr>
            <p:ph idx="1"/>
          </p:nvPr>
        </p:nvSpPr>
        <p:spPr/>
        <p:txBody>
          <a:bodyPr>
            <a:normAutofit/>
          </a:bodyPr>
          <a:lstStyle/>
          <a:p>
            <a:r>
              <a:rPr lang="en-US" dirty="0"/>
              <a:t>C</a:t>
            </a:r>
            <a:r>
              <a:rPr lang="en-US" dirty="0" smtClean="0"/>
              <a:t>omprises </a:t>
            </a:r>
            <a:r>
              <a:rPr lang="en-US" dirty="0"/>
              <a:t>reports, documents and logs related to the ongoing status of the project</a:t>
            </a:r>
            <a:r>
              <a:rPr lang="en-US" dirty="0" smtClean="0"/>
              <a:t>.</a:t>
            </a:r>
          </a:p>
          <a:p>
            <a:pPr marL="0" indent="0">
              <a:buNone/>
            </a:pPr>
            <a:endParaRPr lang="en-US" dirty="0" smtClean="0"/>
          </a:p>
          <a:p>
            <a:pPr lvl="1" fontAlgn="base"/>
            <a:r>
              <a:rPr lang="en-US" dirty="0"/>
              <a:t>An issues </a:t>
            </a:r>
            <a:r>
              <a:rPr lang="en-US" dirty="0" smtClean="0"/>
              <a:t>log</a:t>
            </a:r>
            <a:endParaRPr lang="en-US" dirty="0"/>
          </a:p>
          <a:p>
            <a:pPr lvl="1" fontAlgn="base"/>
            <a:r>
              <a:rPr lang="en-US" dirty="0"/>
              <a:t>A communications log</a:t>
            </a:r>
          </a:p>
          <a:p>
            <a:pPr lvl="1" fontAlgn="base"/>
            <a:r>
              <a:rPr lang="en-US" dirty="0"/>
              <a:t>A burn-down chart (refer to Glossary for definition)</a:t>
            </a:r>
          </a:p>
          <a:p>
            <a:pPr lvl="1" fontAlgn="base"/>
            <a:r>
              <a:rPr lang="en-US" dirty="0"/>
              <a:t>A project dashboard</a:t>
            </a:r>
          </a:p>
          <a:p>
            <a:pPr lvl="1"/>
            <a:endParaRPr lang="en-US" sz="2800" dirty="0"/>
          </a:p>
        </p:txBody>
      </p:sp>
    </p:spTree>
    <p:extLst>
      <p:ext uri="{BB962C8B-B14F-4D97-AF65-F5344CB8AC3E}">
        <p14:creationId xmlns:p14="http://schemas.microsoft.com/office/powerpoint/2010/main" xmlns="" val="1885152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935"/>
            <a:ext cx="10515600" cy="1325563"/>
          </a:xfrm>
        </p:spPr>
        <p:txBody>
          <a:bodyPr>
            <a:normAutofit fontScale="90000"/>
          </a:bodyPr>
          <a:lstStyle/>
          <a:p>
            <a:r>
              <a:rPr lang="en-US" b="1" dirty="0">
                <a:solidFill>
                  <a:schemeClr val="accent5">
                    <a:lumMod val="50000"/>
                  </a:schemeClr>
                </a:solidFill>
                <a:latin typeface="+mn-lt"/>
              </a:rPr>
              <a:t>Exploration and Engineering</a:t>
            </a:r>
            <a:br>
              <a:rPr lang="en-US" b="1" dirty="0">
                <a:solidFill>
                  <a:schemeClr val="accent5">
                    <a:lumMod val="50000"/>
                  </a:schemeClr>
                </a:solidFill>
                <a:latin typeface="+mn-lt"/>
              </a:rPr>
            </a:br>
            <a:r>
              <a:rPr lang="en-US" b="1" dirty="0" smtClean="0">
                <a:solidFill>
                  <a:schemeClr val="accent5">
                    <a:lumMod val="50000"/>
                  </a:schemeClr>
                </a:solidFill>
                <a:latin typeface="+mn-lt"/>
              </a:rPr>
              <a:t/>
            </a:r>
            <a:br>
              <a:rPr lang="en-US" b="1" dirty="0" smtClean="0">
                <a:solidFill>
                  <a:schemeClr val="accent5">
                    <a:lumMod val="50000"/>
                  </a:schemeClr>
                </a:solidFill>
                <a:latin typeface="+mn-lt"/>
              </a:rPr>
            </a:br>
            <a:endParaRPr lang="en-US" b="1" dirty="0">
              <a:solidFill>
                <a:schemeClr val="accent5">
                  <a:lumMod val="50000"/>
                </a:schemeClr>
              </a:solidFill>
              <a:latin typeface="+mn-lt"/>
            </a:endParaRPr>
          </a:p>
        </p:txBody>
      </p:sp>
      <p:sp>
        <p:nvSpPr>
          <p:cNvPr id="3" name="Content Placeholder 2"/>
          <p:cNvSpPr>
            <a:spLocks noGrp="1"/>
          </p:cNvSpPr>
          <p:nvPr>
            <p:ph idx="1"/>
          </p:nvPr>
        </p:nvSpPr>
        <p:spPr>
          <a:xfrm>
            <a:off x="838200" y="1528445"/>
            <a:ext cx="10515600" cy="4351338"/>
          </a:xfrm>
        </p:spPr>
        <p:txBody>
          <a:bodyPr/>
          <a:lstStyle/>
          <a:p>
            <a:pPr algn="just"/>
            <a:r>
              <a:rPr lang="en-US" dirty="0" smtClean="0"/>
              <a:t>Exploration-</a:t>
            </a:r>
            <a:r>
              <a:rPr lang="en-US" dirty="0"/>
              <a:t>Iterative development phase during which teams expand on the high level requirements to demonstrate the functionality</a:t>
            </a:r>
          </a:p>
          <a:p>
            <a:pPr algn="just"/>
            <a:r>
              <a:rPr lang="en-US" dirty="0" smtClean="0"/>
              <a:t>Engineering- </a:t>
            </a:r>
            <a:r>
              <a:rPr lang="en-US" dirty="0"/>
              <a:t>Iterative development phase where the solution is engineered to be deployable for release</a:t>
            </a:r>
          </a:p>
          <a:p>
            <a:pPr algn="just"/>
            <a:endParaRPr lang="en-US" dirty="0"/>
          </a:p>
        </p:txBody>
      </p:sp>
      <p:sp>
        <p:nvSpPr>
          <p:cNvPr id="4" name="Rectangle 3"/>
          <p:cNvSpPr/>
          <p:nvPr/>
        </p:nvSpPr>
        <p:spPr>
          <a:xfrm>
            <a:off x="1687830" y="3704114"/>
            <a:ext cx="2766060" cy="6400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dirty="0" err="1"/>
              <a:t>Timebox</a:t>
            </a:r>
            <a:r>
              <a:rPr lang="en-US" b="1" dirty="0"/>
              <a:t> Plan</a:t>
            </a:r>
          </a:p>
          <a:p>
            <a:pPr algn="ctr" fontAlgn="base"/>
            <a:endParaRPr lang="en-US" b="1" dirty="0"/>
          </a:p>
        </p:txBody>
      </p:sp>
      <p:sp>
        <p:nvSpPr>
          <p:cNvPr id="5" name="Rectangle 4"/>
          <p:cNvSpPr/>
          <p:nvPr/>
        </p:nvSpPr>
        <p:spPr>
          <a:xfrm>
            <a:off x="4712970" y="3704114"/>
            <a:ext cx="2766060"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dirty="0" err="1"/>
              <a:t>Timebox</a:t>
            </a:r>
            <a:r>
              <a:rPr lang="en-US" b="1" dirty="0"/>
              <a:t> Review Record</a:t>
            </a:r>
          </a:p>
        </p:txBody>
      </p:sp>
      <p:sp>
        <p:nvSpPr>
          <p:cNvPr id="6" name="Rectangle 5"/>
          <p:cNvSpPr/>
          <p:nvPr/>
        </p:nvSpPr>
        <p:spPr>
          <a:xfrm>
            <a:off x="7738110" y="3704114"/>
            <a:ext cx="2766060" cy="64008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dirty="0"/>
              <a:t>Deployment Plan</a:t>
            </a:r>
          </a:p>
        </p:txBody>
      </p:sp>
      <p:sp>
        <p:nvSpPr>
          <p:cNvPr id="7" name="Rectangle 6"/>
          <p:cNvSpPr/>
          <p:nvPr/>
        </p:nvSpPr>
        <p:spPr>
          <a:xfrm>
            <a:off x="1687830" y="4791948"/>
            <a:ext cx="2766060" cy="64008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dirty="0"/>
              <a:t>Evolving Solution</a:t>
            </a:r>
          </a:p>
        </p:txBody>
      </p:sp>
      <p:sp>
        <p:nvSpPr>
          <p:cNvPr id="8" name="Rectangle 7"/>
          <p:cNvSpPr/>
          <p:nvPr/>
        </p:nvSpPr>
        <p:spPr>
          <a:xfrm>
            <a:off x="4712970" y="4791948"/>
            <a:ext cx="2766060" cy="64008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dirty="0"/>
              <a:t>Delivery Plan</a:t>
            </a:r>
          </a:p>
        </p:txBody>
      </p:sp>
    </p:spTree>
    <p:extLst>
      <p:ext uri="{BB962C8B-B14F-4D97-AF65-F5344CB8AC3E}">
        <p14:creationId xmlns:p14="http://schemas.microsoft.com/office/powerpoint/2010/main" xmlns="" val="575743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50000"/>
                  </a:schemeClr>
                </a:solidFill>
                <a:latin typeface="+mn-lt"/>
              </a:rPr>
              <a:t>Evolving Solution</a:t>
            </a:r>
          </a:p>
        </p:txBody>
      </p:sp>
      <p:sp>
        <p:nvSpPr>
          <p:cNvPr id="3" name="Content Placeholder 2"/>
          <p:cNvSpPr>
            <a:spLocks noGrp="1"/>
          </p:cNvSpPr>
          <p:nvPr>
            <p:ph idx="1"/>
          </p:nvPr>
        </p:nvSpPr>
        <p:spPr>
          <a:xfrm>
            <a:off x="838199" y="1825625"/>
            <a:ext cx="10722429" cy="4351338"/>
          </a:xfrm>
        </p:spPr>
        <p:txBody>
          <a:bodyPr/>
          <a:lstStyle/>
          <a:p>
            <a:r>
              <a:rPr lang="en-US" dirty="0"/>
              <a:t>D</a:t>
            </a:r>
            <a:r>
              <a:rPr lang="en-US" dirty="0" smtClean="0"/>
              <a:t>ependent </a:t>
            </a:r>
            <a:r>
              <a:rPr lang="en-US" dirty="0"/>
              <a:t>on the objectives of the project and the current position in the project </a:t>
            </a:r>
            <a:r>
              <a:rPr lang="en-US" dirty="0" smtClean="0"/>
              <a:t>timeline.</a:t>
            </a:r>
          </a:p>
          <a:p>
            <a:pPr marL="0" indent="0">
              <a:buNone/>
            </a:pPr>
            <a:endParaRPr lang="en-US" dirty="0" smtClean="0"/>
          </a:p>
          <a:p>
            <a:r>
              <a:rPr lang="en-US" dirty="0"/>
              <a:t>At one extreme, at the beginning of a project it could be a preliminary sketch of a new business process on a flip chart. </a:t>
            </a:r>
            <a:endParaRPr lang="en-US" dirty="0" smtClean="0"/>
          </a:p>
          <a:p>
            <a:pPr marL="0" indent="0">
              <a:buNone/>
            </a:pPr>
            <a:endParaRPr lang="en-US" dirty="0" smtClean="0"/>
          </a:p>
          <a:p>
            <a:r>
              <a:rPr lang="en-US" dirty="0"/>
              <a:t>Towards the end of a project it may be a fully evolved and documented business process supported by a software application and all documentation to use, support and maintain it</a:t>
            </a:r>
          </a:p>
          <a:p>
            <a:endParaRPr lang="en-US" dirty="0" smtClean="0"/>
          </a:p>
          <a:p>
            <a:endParaRPr lang="en-US" dirty="0"/>
          </a:p>
        </p:txBody>
      </p:sp>
    </p:spTree>
    <p:extLst>
      <p:ext uri="{BB962C8B-B14F-4D97-AF65-F5344CB8AC3E}">
        <p14:creationId xmlns:p14="http://schemas.microsoft.com/office/powerpoint/2010/main" xmlns="" val="3207287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6013"/>
            <a:ext cx="12192000" cy="629183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98741" y="0"/>
            <a:ext cx="3293259" cy="1672225"/>
          </a:xfrm>
          <a:prstGeom prst="rect">
            <a:avLst/>
          </a:prstGeom>
        </p:spPr>
      </p:pic>
      <p:sp>
        <p:nvSpPr>
          <p:cNvPr id="11" name="TextBox 10"/>
          <p:cNvSpPr txBox="1"/>
          <p:nvPr/>
        </p:nvSpPr>
        <p:spPr>
          <a:xfrm>
            <a:off x="10248897" y="210968"/>
            <a:ext cx="1697425" cy="1323439"/>
          </a:xfrm>
          <a:prstGeom prst="rect">
            <a:avLst/>
          </a:prstGeom>
          <a:noFill/>
        </p:spPr>
        <p:txBody>
          <a:bodyPr wrap="square" rtlCol="0">
            <a:spAutoFit/>
          </a:bodyPr>
          <a:lstStyle/>
          <a:p>
            <a:r>
              <a:rPr lang="en-US" sz="8000" b="1" dirty="0" smtClean="0">
                <a:solidFill>
                  <a:srgbClr val="FFC000"/>
                </a:solidFill>
                <a:latin typeface="Segoe Marker" panose="03080602040302020204" pitchFamily="66" charset="0"/>
              </a:rPr>
              <a:t>SS</a:t>
            </a:r>
            <a:endParaRPr lang="en-US" sz="8000" b="1" dirty="0">
              <a:solidFill>
                <a:srgbClr val="FFC000"/>
              </a:solidFill>
              <a:latin typeface="Segoe Marker" panose="03080602040302020204" pitchFamily="66" charset="0"/>
            </a:endParaRPr>
          </a:p>
        </p:txBody>
      </p:sp>
      <p:pic>
        <p:nvPicPr>
          <p:cNvPr id="12" name="Picture 11"/>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11226338" y="621954"/>
            <a:ext cx="664510" cy="994280"/>
          </a:xfrm>
          <a:prstGeom prst="rect">
            <a:avLst/>
          </a:prstGeom>
        </p:spPr>
      </p:pic>
      <p:pic>
        <p:nvPicPr>
          <p:cNvPr id="1026" name="Picture 2" descr="http://www.clker.com/cliparts/7/0/3/5/1194989019702707184british_flag_felipescu_01r.svg.hi.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1558593" y="-11030"/>
            <a:ext cx="615490" cy="3662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0" y="6276813"/>
            <a:ext cx="12192000" cy="584775"/>
          </a:xfrm>
          <a:prstGeom prst="rect">
            <a:avLst/>
          </a:prstGeom>
          <a:solidFill>
            <a:schemeClr val="tx1">
              <a:lumMod val="95000"/>
              <a:lumOff val="5000"/>
            </a:schemeClr>
          </a:solidFill>
        </p:spPr>
        <p:txBody>
          <a:bodyPr wrap="square" rtlCol="0">
            <a:spAutoFit/>
          </a:bodyPr>
          <a:lstStyle/>
          <a:p>
            <a:pPr algn="r"/>
            <a:endParaRPr lang="en-US" sz="1600" dirty="0" smtClean="0">
              <a:solidFill>
                <a:schemeClr val="bg1"/>
              </a:solidFill>
              <a:latin typeface="Arial" panose="020B0604020202020204" pitchFamily="34" charset="0"/>
              <a:cs typeface="Arial" panose="020B0604020202020204" pitchFamily="34" charset="0"/>
            </a:endParaRPr>
          </a:p>
          <a:p>
            <a:pPr algn="r"/>
            <a:r>
              <a:rPr lang="en-US" sz="1600" dirty="0" smtClean="0">
                <a:solidFill>
                  <a:schemeClr val="bg1"/>
                </a:solidFill>
                <a:latin typeface="Arial" panose="020B0604020202020204" pitchFamily="34" charset="0"/>
                <a:cs typeface="Arial" panose="020B0604020202020204" pitchFamily="34" charset="0"/>
              </a:rPr>
              <a:t>Sir General John </a:t>
            </a:r>
            <a:r>
              <a:rPr lang="en-US" sz="1600" dirty="0" err="1" smtClean="0">
                <a:solidFill>
                  <a:schemeClr val="bg1"/>
                </a:solidFill>
                <a:latin typeface="Arial" panose="020B0604020202020204" pitchFamily="34" charset="0"/>
                <a:cs typeface="Arial" panose="020B0604020202020204" pitchFamily="34" charset="0"/>
              </a:rPr>
              <a:t>Kotelawala</a:t>
            </a:r>
            <a:r>
              <a:rPr lang="en-US" sz="1600" dirty="0" smtClean="0">
                <a:solidFill>
                  <a:schemeClr val="bg1"/>
                </a:solidFill>
                <a:latin typeface="Arial" panose="020B0604020202020204" pitchFamily="34" charset="0"/>
                <a:cs typeface="Arial" panose="020B0604020202020204" pitchFamily="34" charset="0"/>
              </a:rPr>
              <a:t> Defense University </a:t>
            </a:r>
          </a:p>
        </p:txBody>
      </p:sp>
      <p:sp>
        <p:nvSpPr>
          <p:cNvPr id="9" name="TextBox 8"/>
          <p:cNvSpPr txBox="1"/>
          <p:nvPr/>
        </p:nvSpPr>
        <p:spPr>
          <a:xfrm>
            <a:off x="5708270" y="1616234"/>
            <a:ext cx="6238051" cy="3908762"/>
          </a:xfrm>
          <a:prstGeom prst="rect">
            <a:avLst/>
          </a:prstGeom>
          <a:solidFill>
            <a:schemeClr val="tx1">
              <a:lumMod val="75000"/>
              <a:lumOff val="25000"/>
            </a:schemeClr>
          </a:solidFill>
        </p:spPr>
        <p:txBody>
          <a:bodyPr wrap="square" rtlCol="0">
            <a:spAutoFit/>
          </a:bodyPr>
          <a:lstStyle/>
          <a:p>
            <a:r>
              <a:rPr lang="en-US" sz="4000" b="1" dirty="0" smtClean="0">
                <a:solidFill>
                  <a:schemeClr val="bg1"/>
                </a:solidFill>
                <a:latin typeface="Arial" panose="020B0604020202020204" pitchFamily="34" charset="0"/>
                <a:cs typeface="Arial" panose="020B0604020202020204" pitchFamily="34" charset="0"/>
              </a:rPr>
              <a:t>Team Members</a:t>
            </a:r>
          </a:p>
          <a:p>
            <a:endParaRPr lang="en-US" sz="4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err="1" smtClean="0">
                <a:solidFill>
                  <a:schemeClr val="bg1"/>
                </a:solidFill>
                <a:latin typeface="Arial" panose="020B0604020202020204" pitchFamily="34" charset="0"/>
                <a:cs typeface="Arial" panose="020B0604020202020204" pitchFamily="34" charset="0"/>
              </a:rPr>
              <a:t>Ishanka</a:t>
            </a:r>
            <a:r>
              <a:rPr lang="en-US" sz="2400" b="1" dirty="0" smtClean="0">
                <a:solidFill>
                  <a:schemeClr val="bg1"/>
                </a:solidFill>
                <a:latin typeface="Arial" panose="020B0604020202020204" pitchFamily="34" charset="0"/>
                <a:cs typeface="Arial" panose="020B0604020202020204" pitchFamily="34" charset="0"/>
              </a:rPr>
              <a:t> </a:t>
            </a:r>
            <a:r>
              <a:rPr lang="en-US" sz="2400" b="1" dirty="0" err="1" smtClean="0">
                <a:solidFill>
                  <a:schemeClr val="bg1"/>
                </a:solidFill>
                <a:latin typeface="Arial" panose="020B0604020202020204" pitchFamily="34" charset="0"/>
                <a:cs typeface="Arial" panose="020B0604020202020204" pitchFamily="34" charset="0"/>
              </a:rPr>
              <a:t>Wasalage</a:t>
            </a:r>
            <a:endParaRPr lang="en-US" sz="2400" b="1" dirty="0" smtClean="0">
              <a:solidFill>
                <a:schemeClr val="bg1"/>
              </a:solidFill>
              <a:latin typeface="Arial" panose="020B0604020202020204" pitchFamily="34" charset="0"/>
              <a:cs typeface="Arial" panose="020B0604020202020204" pitchFamily="34" charset="0"/>
            </a:endParaRPr>
          </a:p>
          <a:p>
            <a:endParaRPr lang="en-US" sz="2400" b="1"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err="1" smtClean="0">
                <a:solidFill>
                  <a:schemeClr val="bg1"/>
                </a:solidFill>
                <a:latin typeface="Arial" panose="020B0604020202020204" pitchFamily="34" charset="0"/>
                <a:cs typeface="Arial" panose="020B0604020202020204" pitchFamily="34" charset="0"/>
              </a:rPr>
              <a:t>Thilina</a:t>
            </a:r>
            <a:r>
              <a:rPr lang="en-US" sz="2400" b="1" dirty="0" smtClean="0">
                <a:solidFill>
                  <a:schemeClr val="bg1"/>
                </a:solidFill>
                <a:latin typeface="Arial" panose="020B0604020202020204" pitchFamily="34" charset="0"/>
                <a:cs typeface="Arial" panose="020B0604020202020204" pitchFamily="34" charset="0"/>
              </a:rPr>
              <a:t> </a:t>
            </a:r>
            <a:r>
              <a:rPr lang="en-US" sz="2400" b="1" dirty="0" err="1" smtClean="0">
                <a:solidFill>
                  <a:schemeClr val="bg1"/>
                </a:solidFill>
                <a:latin typeface="Arial" panose="020B0604020202020204" pitchFamily="34" charset="0"/>
                <a:cs typeface="Arial" panose="020B0604020202020204" pitchFamily="34" charset="0"/>
              </a:rPr>
              <a:t>Akalanka</a:t>
            </a:r>
            <a:endParaRPr lang="en-US" sz="2400" b="1" dirty="0" smtClean="0">
              <a:solidFill>
                <a:schemeClr val="bg1"/>
              </a:solidFill>
              <a:latin typeface="Arial" panose="020B0604020202020204" pitchFamily="34" charset="0"/>
              <a:cs typeface="Arial" panose="020B0604020202020204" pitchFamily="34" charset="0"/>
            </a:endParaRPr>
          </a:p>
          <a:p>
            <a:endParaRPr lang="en-US" sz="2400" b="1"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err="1" smtClean="0">
                <a:solidFill>
                  <a:schemeClr val="bg1"/>
                </a:solidFill>
                <a:latin typeface="Arial" panose="020B0604020202020204" pitchFamily="34" charset="0"/>
                <a:cs typeface="Arial" panose="020B0604020202020204" pitchFamily="34" charset="0"/>
              </a:rPr>
              <a:t>Lashini</a:t>
            </a:r>
            <a:r>
              <a:rPr lang="en-US" sz="2400" b="1" dirty="0" smtClean="0">
                <a:solidFill>
                  <a:schemeClr val="bg1"/>
                </a:solidFill>
                <a:latin typeface="Arial" panose="020B0604020202020204" pitchFamily="34" charset="0"/>
                <a:cs typeface="Arial" panose="020B0604020202020204" pitchFamily="34" charset="0"/>
              </a:rPr>
              <a:t> </a:t>
            </a:r>
            <a:r>
              <a:rPr lang="en-US" sz="2400" b="1" dirty="0" err="1" smtClean="0">
                <a:solidFill>
                  <a:schemeClr val="bg1"/>
                </a:solidFill>
                <a:latin typeface="Arial" panose="020B0604020202020204" pitchFamily="34" charset="0"/>
                <a:cs typeface="Arial" panose="020B0604020202020204" pitchFamily="34" charset="0"/>
              </a:rPr>
              <a:t>Alahendra</a:t>
            </a:r>
            <a:endParaRPr lang="en-US" sz="2400" b="1" dirty="0" smtClean="0">
              <a:solidFill>
                <a:schemeClr val="bg1"/>
              </a:solidFill>
              <a:latin typeface="Arial" panose="020B0604020202020204" pitchFamily="34" charset="0"/>
              <a:cs typeface="Arial" panose="020B0604020202020204" pitchFamily="34" charset="0"/>
            </a:endParaRPr>
          </a:p>
          <a:p>
            <a:endParaRPr lang="en-US" sz="2400" b="1"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err="1" smtClean="0">
                <a:solidFill>
                  <a:schemeClr val="bg1"/>
                </a:solidFill>
                <a:latin typeface="Arial" panose="020B0604020202020204" pitchFamily="34" charset="0"/>
                <a:cs typeface="Arial" panose="020B0604020202020204" pitchFamily="34" charset="0"/>
              </a:rPr>
              <a:t>Surain</a:t>
            </a:r>
            <a:r>
              <a:rPr lang="en-US" sz="2400" b="1" dirty="0" smtClean="0">
                <a:solidFill>
                  <a:schemeClr val="bg1"/>
                </a:solidFill>
                <a:latin typeface="Arial" panose="020B0604020202020204" pitchFamily="34" charset="0"/>
                <a:cs typeface="Arial" panose="020B0604020202020204" pitchFamily="34" charset="0"/>
              </a:rPr>
              <a:t> Fernando</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91603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50000"/>
                  </a:schemeClr>
                </a:solidFill>
                <a:latin typeface="+mn-lt"/>
              </a:rPr>
              <a:t>Solution Assurance Pack </a:t>
            </a:r>
          </a:p>
        </p:txBody>
      </p:sp>
      <p:sp>
        <p:nvSpPr>
          <p:cNvPr id="3" name="Content Placeholder 2"/>
          <p:cNvSpPr>
            <a:spLocks noGrp="1"/>
          </p:cNvSpPr>
          <p:nvPr>
            <p:ph idx="1"/>
          </p:nvPr>
        </p:nvSpPr>
        <p:spPr/>
        <p:txBody>
          <a:bodyPr/>
          <a:lstStyle/>
          <a:p>
            <a:pPr lvl="0" fontAlgn="base"/>
            <a:r>
              <a:rPr lang="en-US" dirty="0" smtClean="0"/>
              <a:t>A </a:t>
            </a:r>
            <a:r>
              <a:rPr lang="en-US" dirty="0"/>
              <a:t>collection of elements related to proving the completeness and fitness for purpose of components of the Evolving Solution. The elements </a:t>
            </a:r>
            <a:r>
              <a:rPr lang="en-US" dirty="0" smtClean="0"/>
              <a:t>include:</a:t>
            </a:r>
          </a:p>
          <a:p>
            <a:pPr marL="0" lvl="0" indent="0" fontAlgn="base">
              <a:buNone/>
            </a:pPr>
            <a:endParaRPr lang="en-US" dirty="0" smtClean="0"/>
          </a:p>
          <a:p>
            <a:pPr lvl="1" fontAlgn="base"/>
            <a:r>
              <a:rPr lang="en-US" sz="2600" dirty="0" smtClean="0"/>
              <a:t>Solution </a:t>
            </a:r>
            <a:r>
              <a:rPr lang="en-US" sz="2600" dirty="0"/>
              <a:t>Review Record</a:t>
            </a:r>
          </a:p>
          <a:p>
            <a:pPr lvl="1" fontAlgn="base"/>
            <a:r>
              <a:rPr lang="en-US" sz="2600" dirty="0"/>
              <a:t>Business Testing Pack</a:t>
            </a:r>
          </a:p>
          <a:p>
            <a:pPr lvl="1" fontAlgn="base"/>
            <a:r>
              <a:rPr lang="en-US" sz="2600" dirty="0"/>
              <a:t>Technical Testing Pack</a:t>
            </a:r>
          </a:p>
          <a:p>
            <a:pPr fontAlgn="base"/>
            <a:endParaRPr lang="en-US" dirty="0" smtClean="0"/>
          </a:p>
          <a:p>
            <a:pPr lvl="1" fontAlgn="base"/>
            <a:endParaRPr lang="en-US" dirty="0"/>
          </a:p>
        </p:txBody>
      </p:sp>
    </p:spTree>
    <p:extLst>
      <p:ext uri="{BB962C8B-B14F-4D97-AF65-F5344CB8AC3E}">
        <p14:creationId xmlns:p14="http://schemas.microsoft.com/office/powerpoint/2010/main" xmlns="" val="3972351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err="1" smtClean="0">
                <a:solidFill>
                  <a:schemeClr val="accent5">
                    <a:lumMod val="50000"/>
                  </a:schemeClr>
                </a:solidFill>
                <a:latin typeface="+mn-lt"/>
              </a:rPr>
              <a:t>Timebox</a:t>
            </a:r>
            <a:r>
              <a:rPr lang="en-US" sz="4000" b="1" dirty="0" smtClean="0">
                <a:solidFill>
                  <a:schemeClr val="accent5">
                    <a:lumMod val="50000"/>
                  </a:schemeClr>
                </a:solidFill>
                <a:latin typeface="+mn-lt"/>
              </a:rPr>
              <a:t> </a:t>
            </a:r>
            <a:r>
              <a:rPr lang="en-US" sz="4000" b="1" dirty="0">
                <a:solidFill>
                  <a:schemeClr val="accent5">
                    <a:lumMod val="50000"/>
                  </a:schemeClr>
                </a:solidFill>
                <a:latin typeface="+mn-lt"/>
              </a:rPr>
              <a:t>Plan</a:t>
            </a:r>
          </a:p>
        </p:txBody>
      </p:sp>
      <p:sp>
        <p:nvSpPr>
          <p:cNvPr id="3" name="Content Placeholder 2"/>
          <p:cNvSpPr>
            <a:spLocks noGrp="1"/>
          </p:cNvSpPr>
          <p:nvPr>
            <p:ph idx="1"/>
          </p:nvPr>
        </p:nvSpPr>
        <p:spPr/>
        <p:txBody>
          <a:bodyPr/>
          <a:lstStyle/>
          <a:p>
            <a:r>
              <a:rPr lang="en-US" dirty="0"/>
              <a:t>The </a:t>
            </a:r>
            <a:r>
              <a:rPr lang="en-US" dirty="0" err="1"/>
              <a:t>Timebox</a:t>
            </a:r>
            <a:r>
              <a:rPr lang="en-US" dirty="0"/>
              <a:t> Plan elaborates on the </a:t>
            </a:r>
            <a:r>
              <a:rPr lang="en-US" dirty="0" smtClean="0"/>
              <a:t>objective </a:t>
            </a:r>
            <a:r>
              <a:rPr lang="en-US" dirty="0"/>
              <a:t>provided for each Development </a:t>
            </a:r>
            <a:r>
              <a:rPr lang="en-US" dirty="0" err="1"/>
              <a:t>Timebox</a:t>
            </a:r>
            <a:r>
              <a:rPr lang="en-US" dirty="0"/>
              <a:t> in the Delivery </a:t>
            </a:r>
            <a:r>
              <a:rPr lang="en-US" dirty="0" smtClean="0"/>
              <a:t>Plan.</a:t>
            </a:r>
            <a:endParaRPr lang="en-US" dirty="0"/>
          </a:p>
        </p:txBody>
      </p:sp>
    </p:spTree>
    <p:extLst>
      <p:ext uri="{BB962C8B-B14F-4D97-AF65-F5344CB8AC3E}">
        <p14:creationId xmlns:p14="http://schemas.microsoft.com/office/powerpoint/2010/main" xmlns="" val="981092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err="1">
                <a:solidFill>
                  <a:schemeClr val="accent5">
                    <a:lumMod val="50000"/>
                  </a:schemeClr>
                </a:solidFill>
                <a:latin typeface="+mn-lt"/>
              </a:rPr>
              <a:t>Timebox</a:t>
            </a:r>
            <a:r>
              <a:rPr lang="en-US" sz="4000" b="1" dirty="0">
                <a:solidFill>
                  <a:schemeClr val="accent5">
                    <a:lumMod val="50000"/>
                  </a:schemeClr>
                </a:solidFill>
                <a:latin typeface="+mn-lt"/>
              </a:rPr>
              <a:t> Review Record </a:t>
            </a:r>
          </a:p>
        </p:txBody>
      </p:sp>
      <p:sp>
        <p:nvSpPr>
          <p:cNvPr id="3" name="Content Placeholder 2"/>
          <p:cNvSpPr>
            <a:spLocks noGrp="1"/>
          </p:cNvSpPr>
          <p:nvPr>
            <p:ph idx="1"/>
          </p:nvPr>
        </p:nvSpPr>
        <p:spPr/>
        <p:txBody>
          <a:bodyPr/>
          <a:lstStyle/>
          <a:p>
            <a:r>
              <a:rPr lang="en-US" dirty="0" smtClean="0"/>
              <a:t>Produced/updated </a:t>
            </a:r>
            <a:r>
              <a:rPr lang="en-US" dirty="0"/>
              <a:t>at the review points in the Development </a:t>
            </a:r>
            <a:r>
              <a:rPr lang="en-US" dirty="0" err="1" smtClean="0"/>
              <a:t>Timebox</a:t>
            </a:r>
            <a:r>
              <a:rPr lang="en-US" dirty="0" smtClean="0"/>
              <a:t>.</a:t>
            </a:r>
          </a:p>
          <a:p>
            <a:pPr marL="0" indent="0">
              <a:buNone/>
            </a:pPr>
            <a:endParaRPr lang="en-US" dirty="0" smtClean="0"/>
          </a:p>
          <a:p>
            <a:r>
              <a:rPr lang="en-US" dirty="0"/>
              <a:t>D</a:t>
            </a:r>
            <a:r>
              <a:rPr lang="en-US" dirty="0" smtClean="0"/>
              <a:t>escribe </a:t>
            </a:r>
            <a:r>
              <a:rPr lang="en-US" dirty="0"/>
              <a:t>what has been achieved and any feedback which may influence plans moving </a:t>
            </a:r>
            <a:r>
              <a:rPr lang="en-US" dirty="0" smtClean="0"/>
              <a:t>forwards.</a:t>
            </a:r>
          </a:p>
          <a:p>
            <a:pPr marL="0" indent="0">
              <a:buNone/>
            </a:pPr>
            <a:endParaRPr lang="en-US" dirty="0" smtClean="0"/>
          </a:p>
          <a:p>
            <a:r>
              <a:rPr lang="en-US" dirty="0"/>
              <a:t>After the </a:t>
            </a:r>
            <a:r>
              <a:rPr lang="en-US" dirty="0" err="1"/>
              <a:t>timebox</a:t>
            </a:r>
            <a:r>
              <a:rPr lang="en-US" dirty="0"/>
              <a:t> has completed any outstanding issues are considered in the context of the Delivery Plan and future </a:t>
            </a:r>
            <a:r>
              <a:rPr lang="en-US" dirty="0" err="1"/>
              <a:t>Timebox</a:t>
            </a:r>
            <a:r>
              <a:rPr lang="en-US" dirty="0"/>
              <a:t> </a:t>
            </a:r>
            <a:r>
              <a:rPr lang="en-US" dirty="0" smtClean="0"/>
              <a:t>Plans.</a:t>
            </a:r>
            <a:endParaRPr lang="en-US" dirty="0"/>
          </a:p>
        </p:txBody>
      </p:sp>
    </p:spTree>
    <p:extLst>
      <p:ext uri="{BB962C8B-B14F-4D97-AF65-F5344CB8AC3E}">
        <p14:creationId xmlns:p14="http://schemas.microsoft.com/office/powerpoint/2010/main" xmlns="" val="2089300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50000"/>
                  </a:schemeClr>
                </a:solidFill>
                <a:latin typeface="+mn-lt"/>
              </a:rPr>
              <a:t>Deployment Plan </a:t>
            </a:r>
          </a:p>
        </p:txBody>
      </p:sp>
      <p:sp>
        <p:nvSpPr>
          <p:cNvPr id="3" name="Content Placeholder 2"/>
          <p:cNvSpPr>
            <a:spLocks noGrp="1"/>
          </p:cNvSpPr>
          <p:nvPr>
            <p:ph idx="1"/>
          </p:nvPr>
        </p:nvSpPr>
        <p:spPr/>
        <p:txBody>
          <a:bodyPr/>
          <a:lstStyle/>
          <a:p>
            <a:r>
              <a:rPr lang="en-US" dirty="0"/>
              <a:t>Deployment Plan tends to focus on specific tasks to be performed by specific individuals, rather than on products to be delivered by the Solution Development Team as a </a:t>
            </a:r>
            <a:r>
              <a:rPr lang="en-US" dirty="0" smtClean="0"/>
              <a:t>whole.</a:t>
            </a:r>
          </a:p>
          <a:p>
            <a:endParaRPr lang="en-US" dirty="0"/>
          </a:p>
        </p:txBody>
      </p:sp>
    </p:spTree>
    <p:extLst>
      <p:ext uri="{BB962C8B-B14F-4D97-AF65-F5344CB8AC3E}">
        <p14:creationId xmlns:p14="http://schemas.microsoft.com/office/powerpoint/2010/main" xmlns="" val="2583524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50000"/>
                  </a:schemeClr>
                </a:solidFill>
                <a:latin typeface="+mn-lt"/>
              </a:rPr>
              <a:t>Deployment</a:t>
            </a:r>
            <a:br>
              <a:rPr lang="en-US" sz="4000" b="1" dirty="0">
                <a:solidFill>
                  <a:schemeClr val="accent5">
                    <a:lumMod val="50000"/>
                  </a:schemeClr>
                </a:solidFill>
                <a:latin typeface="+mn-lt"/>
              </a:rPr>
            </a:br>
            <a:endParaRPr lang="en-US" sz="4000" b="1" dirty="0">
              <a:solidFill>
                <a:schemeClr val="accent5">
                  <a:lumMod val="50000"/>
                </a:schemeClr>
              </a:solidFill>
              <a:latin typeface="+mn-lt"/>
            </a:endParaRPr>
          </a:p>
        </p:txBody>
      </p:sp>
      <p:sp>
        <p:nvSpPr>
          <p:cNvPr id="3" name="Content Placeholder 2"/>
          <p:cNvSpPr>
            <a:spLocks noGrp="1"/>
          </p:cNvSpPr>
          <p:nvPr>
            <p:ph idx="1"/>
          </p:nvPr>
        </p:nvSpPr>
        <p:spPr/>
        <p:txBody>
          <a:bodyPr/>
          <a:lstStyle/>
          <a:p>
            <a:r>
              <a:rPr lang="en-US" dirty="0"/>
              <a:t>For each Increment (set of </a:t>
            </a:r>
            <a:r>
              <a:rPr lang="en-US" dirty="0" err="1"/>
              <a:t>timeboxes</a:t>
            </a:r>
            <a:r>
              <a:rPr lang="en-US" dirty="0"/>
              <a:t>) of the project the solution is made </a:t>
            </a:r>
            <a:r>
              <a:rPr lang="en-US" dirty="0" smtClean="0"/>
              <a:t>available</a:t>
            </a:r>
          </a:p>
          <a:p>
            <a:endParaRPr lang="en-US" dirty="0" smtClean="0"/>
          </a:p>
          <a:p>
            <a:endParaRPr lang="en-US" dirty="0" smtClean="0"/>
          </a:p>
          <a:p>
            <a:r>
              <a:rPr lang="en-US" dirty="0" smtClean="0"/>
              <a:t>The </a:t>
            </a:r>
            <a:r>
              <a:rPr lang="en-US" dirty="0"/>
              <a:t>Deployed Solution is an instance of a Deployable Solution from the Engineering phase that is now in operation in the live business environment</a:t>
            </a:r>
            <a:r>
              <a:rPr lang="en-US" dirty="0" smtClean="0"/>
              <a:t>.</a:t>
            </a:r>
          </a:p>
          <a:p>
            <a:r>
              <a:rPr lang="en-US" dirty="0"/>
              <a:t>The Project Review Report is an evolving product that is updated at the end of each increment. </a:t>
            </a:r>
          </a:p>
        </p:txBody>
      </p:sp>
      <p:sp>
        <p:nvSpPr>
          <p:cNvPr id="4" name="Rectangle 3"/>
          <p:cNvSpPr/>
          <p:nvPr/>
        </p:nvSpPr>
        <p:spPr>
          <a:xfrm>
            <a:off x="2510790" y="2789714"/>
            <a:ext cx="2766060" cy="6400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a:t>Deployed Solution </a:t>
            </a:r>
            <a:endParaRPr lang="en-US" b="1" dirty="0"/>
          </a:p>
        </p:txBody>
      </p:sp>
      <p:sp>
        <p:nvSpPr>
          <p:cNvPr id="5" name="Rectangle 4"/>
          <p:cNvSpPr/>
          <p:nvPr/>
        </p:nvSpPr>
        <p:spPr>
          <a:xfrm>
            <a:off x="5535930" y="2789714"/>
            <a:ext cx="2766060"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b="1" dirty="0"/>
              <a:t>Project Review Report </a:t>
            </a:r>
          </a:p>
        </p:txBody>
      </p:sp>
    </p:spTree>
    <p:extLst>
      <p:ext uri="{BB962C8B-B14F-4D97-AF65-F5344CB8AC3E}">
        <p14:creationId xmlns:p14="http://schemas.microsoft.com/office/powerpoint/2010/main" xmlns="" val="2476143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50000"/>
                  </a:schemeClr>
                </a:solidFill>
                <a:latin typeface="+mn-lt"/>
              </a:rPr>
              <a:t>Post project</a:t>
            </a:r>
          </a:p>
        </p:txBody>
      </p:sp>
      <p:sp>
        <p:nvSpPr>
          <p:cNvPr id="3" name="Content Placeholder 2"/>
          <p:cNvSpPr>
            <a:spLocks noGrp="1"/>
          </p:cNvSpPr>
          <p:nvPr>
            <p:ph idx="1"/>
          </p:nvPr>
        </p:nvSpPr>
        <p:spPr/>
        <p:txBody>
          <a:bodyPr/>
          <a:lstStyle/>
          <a:p>
            <a:r>
              <a:rPr lang="en-US" dirty="0" smtClean="0"/>
              <a:t>Conduct a </a:t>
            </a:r>
            <a:r>
              <a:rPr lang="en-US" dirty="0"/>
              <a:t>Benefits </a:t>
            </a:r>
            <a:r>
              <a:rPr lang="en-US" dirty="0" smtClean="0"/>
              <a:t>Assessment-</a:t>
            </a:r>
            <a:r>
              <a:rPr lang="en-US" dirty="0"/>
              <a:t>A quantitative description of how the benefits of using the Deployed Solution have been </a:t>
            </a:r>
            <a:r>
              <a:rPr lang="en-US" dirty="0" smtClean="0"/>
              <a:t>achieved.</a:t>
            </a:r>
          </a:p>
          <a:p>
            <a:pPr marL="0" indent="0">
              <a:buNone/>
            </a:pPr>
            <a:endParaRPr lang="en-US" dirty="0" smtClean="0"/>
          </a:p>
          <a:p>
            <a:r>
              <a:rPr lang="en-US" dirty="0"/>
              <a:t>D</a:t>
            </a:r>
            <a:r>
              <a:rPr lang="en-US" dirty="0" smtClean="0"/>
              <a:t>escribes </a:t>
            </a:r>
            <a:r>
              <a:rPr lang="en-US" dirty="0"/>
              <a:t>how the benefits have actually accrued, as the Deployed Solution has been </a:t>
            </a:r>
            <a:r>
              <a:rPr lang="en-US" dirty="0" smtClean="0"/>
              <a:t>used.</a:t>
            </a:r>
          </a:p>
          <a:p>
            <a:pPr marL="0" indent="0">
              <a:buNone/>
            </a:pPr>
            <a:endParaRPr lang="en-US" dirty="0" smtClean="0"/>
          </a:p>
          <a:p>
            <a:r>
              <a:rPr lang="en-US" dirty="0"/>
              <a:t>For projects where benefits in the Business Case are expected to accrue over a prolonged period, it is likely that Benefits Assessments will be produced on a periodic basis.</a:t>
            </a:r>
            <a:endParaRPr lang="en-US" dirty="0" smtClean="0"/>
          </a:p>
          <a:p>
            <a:endParaRPr lang="en-US" dirty="0"/>
          </a:p>
        </p:txBody>
      </p:sp>
    </p:spTree>
    <p:extLst>
      <p:ext uri="{BB962C8B-B14F-4D97-AF65-F5344CB8AC3E}">
        <p14:creationId xmlns:p14="http://schemas.microsoft.com/office/powerpoint/2010/main" xmlns="" val="3230165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6013"/>
            <a:ext cx="12192000" cy="629183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98741" y="0"/>
            <a:ext cx="3293259" cy="1672225"/>
          </a:xfrm>
          <a:prstGeom prst="rect">
            <a:avLst/>
          </a:prstGeom>
        </p:spPr>
      </p:pic>
      <p:sp>
        <p:nvSpPr>
          <p:cNvPr id="11" name="TextBox 10"/>
          <p:cNvSpPr txBox="1"/>
          <p:nvPr/>
        </p:nvSpPr>
        <p:spPr>
          <a:xfrm>
            <a:off x="10248897" y="210968"/>
            <a:ext cx="1697425" cy="1323439"/>
          </a:xfrm>
          <a:prstGeom prst="rect">
            <a:avLst/>
          </a:prstGeom>
          <a:noFill/>
        </p:spPr>
        <p:txBody>
          <a:bodyPr wrap="square" rtlCol="0">
            <a:spAutoFit/>
          </a:bodyPr>
          <a:lstStyle/>
          <a:p>
            <a:r>
              <a:rPr lang="en-US" sz="8000" b="1" dirty="0" smtClean="0">
                <a:solidFill>
                  <a:srgbClr val="FFC000"/>
                </a:solidFill>
                <a:latin typeface="Segoe Marker" panose="03080602040302020204" pitchFamily="66" charset="0"/>
              </a:rPr>
              <a:t>SS</a:t>
            </a:r>
            <a:endParaRPr lang="en-US" sz="8000" b="1" dirty="0">
              <a:solidFill>
                <a:srgbClr val="FFC000"/>
              </a:solidFill>
              <a:latin typeface="Segoe Marker" panose="03080602040302020204" pitchFamily="66" charset="0"/>
            </a:endParaRPr>
          </a:p>
        </p:txBody>
      </p:sp>
      <p:pic>
        <p:nvPicPr>
          <p:cNvPr id="12" name="Picture 11"/>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11226338" y="621954"/>
            <a:ext cx="664510" cy="994280"/>
          </a:xfrm>
          <a:prstGeom prst="rect">
            <a:avLst/>
          </a:prstGeom>
        </p:spPr>
      </p:pic>
      <p:pic>
        <p:nvPicPr>
          <p:cNvPr id="1026" name="Picture 2" descr="http://www.clker.com/cliparts/7/0/3/5/1194989019702707184british_flag_felipescu_01r.svg.hi.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1558593" y="-11030"/>
            <a:ext cx="615490" cy="3662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0" y="6276813"/>
            <a:ext cx="12192000" cy="584775"/>
          </a:xfrm>
          <a:prstGeom prst="rect">
            <a:avLst/>
          </a:prstGeom>
          <a:solidFill>
            <a:schemeClr val="tx1">
              <a:lumMod val="95000"/>
              <a:lumOff val="5000"/>
            </a:schemeClr>
          </a:solidFill>
        </p:spPr>
        <p:txBody>
          <a:bodyPr wrap="square" rtlCol="0">
            <a:spAutoFit/>
          </a:bodyPr>
          <a:lstStyle/>
          <a:p>
            <a:pPr algn="r"/>
            <a:endParaRPr lang="en-US" sz="1600" dirty="0" smtClean="0">
              <a:solidFill>
                <a:schemeClr val="bg1"/>
              </a:solidFill>
              <a:latin typeface="Arial" panose="020B0604020202020204" pitchFamily="34" charset="0"/>
              <a:cs typeface="Arial" panose="020B0604020202020204" pitchFamily="34" charset="0"/>
            </a:endParaRPr>
          </a:p>
          <a:p>
            <a:pPr algn="r"/>
            <a:r>
              <a:rPr lang="en-US" sz="1600" dirty="0" smtClean="0">
                <a:solidFill>
                  <a:schemeClr val="bg1"/>
                </a:solidFill>
                <a:latin typeface="Arial" panose="020B0604020202020204" pitchFamily="34" charset="0"/>
                <a:cs typeface="Arial" panose="020B0604020202020204" pitchFamily="34" charset="0"/>
              </a:rPr>
              <a:t>Sir General John </a:t>
            </a:r>
            <a:r>
              <a:rPr lang="en-US" sz="1600" dirty="0" err="1" smtClean="0">
                <a:solidFill>
                  <a:schemeClr val="bg1"/>
                </a:solidFill>
                <a:latin typeface="Arial" panose="020B0604020202020204" pitchFamily="34" charset="0"/>
                <a:cs typeface="Arial" panose="020B0604020202020204" pitchFamily="34" charset="0"/>
              </a:rPr>
              <a:t>Kotelawala</a:t>
            </a:r>
            <a:r>
              <a:rPr lang="en-US" sz="1600" dirty="0" smtClean="0">
                <a:solidFill>
                  <a:schemeClr val="bg1"/>
                </a:solidFill>
                <a:latin typeface="Arial" panose="020B0604020202020204" pitchFamily="34" charset="0"/>
                <a:cs typeface="Arial" panose="020B0604020202020204" pitchFamily="34" charset="0"/>
              </a:rPr>
              <a:t> Defense University </a:t>
            </a:r>
          </a:p>
        </p:txBody>
      </p:sp>
      <p:sp>
        <p:nvSpPr>
          <p:cNvPr id="9" name="TextBox 8"/>
          <p:cNvSpPr txBox="1"/>
          <p:nvPr/>
        </p:nvSpPr>
        <p:spPr>
          <a:xfrm>
            <a:off x="5973580" y="2635581"/>
            <a:ext cx="5850322" cy="1938992"/>
          </a:xfrm>
          <a:prstGeom prst="rect">
            <a:avLst/>
          </a:prstGeom>
          <a:solidFill>
            <a:schemeClr val="tx1">
              <a:lumMod val="75000"/>
              <a:lumOff val="25000"/>
            </a:schemeClr>
          </a:solidFill>
        </p:spPr>
        <p:txBody>
          <a:bodyPr wrap="square" rtlCol="0">
            <a:spAutoFit/>
          </a:bodyPr>
          <a:lstStyle/>
          <a:p>
            <a:r>
              <a:rPr lang="en-US" sz="4000" b="1" dirty="0" smtClean="0">
                <a:solidFill>
                  <a:schemeClr val="bg1"/>
                </a:solidFill>
                <a:latin typeface="Arial" panose="020B0604020202020204" pitchFamily="34" charset="0"/>
                <a:cs typeface="Arial" panose="020B0604020202020204" pitchFamily="34" charset="0"/>
              </a:rPr>
              <a:t>Tools and Techniques used in Risk </a:t>
            </a:r>
            <a:r>
              <a:rPr lang="en-US" sz="4000" b="1" dirty="0">
                <a:solidFill>
                  <a:schemeClr val="bg1"/>
                </a:solidFill>
                <a:latin typeface="Arial" panose="020B0604020202020204" pitchFamily="34" charset="0"/>
                <a:cs typeface="Arial" panose="020B0604020202020204" pitchFamily="34" charset="0"/>
              </a:rPr>
              <a:t>A</a:t>
            </a:r>
            <a:r>
              <a:rPr lang="en-US" sz="4000" b="1" dirty="0" smtClean="0">
                <a:solidFill>
                  <a:schemeClr val="bg1"/>
                </a:solidFill>
                <a:latin typeface="Arial" panose="020B0604020202020204" pitchFamily="34" charset="0"/>
                <a:cs typeface="Arial" panose="020B0604020202020204" pitchFamily="34" charset="0"/>
              </a:rPr>
              <a:t>nalysis and Management</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93262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71" y="250825"/>
            <a:ext cx="10515600" cy="1006475"/>
          </a:xfrm>
        </p:spPr>
        <p:txBody>
          <a:bodyPr>
            <a:normAutofit/>
          </a:bodyPr>
          <a:lstStyle/>
          <a:p>
            <a:r>
              <a:rPr lang="en-US" sz="4000" b="1" dirty="0" smtClean="0">
                <a:solidFill>
                  <a:schemeClr val="accent5">
                    <a:lumMod val="50000"/>
                  </a:schemeClr>
                </a:solidFill>
                <a:latin typeface="+mn-lt"/>
              </a:rPr>
              <a:t>Risk Identification</a:t>
            </a:r>
            <a:endParaRPr lang="en-US" sz="4000" b="1" dirty="0">
              <a:solidFill>
                <a:schemeClr val="accent5">
                  <a:lumMod val="50000"/>
                </a:schemeClr>
              </a:solidFill>
              <a:latin typeface="+mn-lt"/>
            </a:endParaRPr>
          </a:p>
        </p:txBody>
      </p:sp>
      <p:sp>
        <p:nvSpPr>
          <p:cNvPr id="3" name="Content Placeholder 2"/>
          <p:cNvSpPr>
            <a:spLocks noGrp="1"/>
          </p:cNvSpPr>
          <p:nvPr>
            <p:ph idx="1"/>
          </p:nvPr>
        </p:nvSpPr>
        <p:spPr>
          <a:xfrm>
            <a:off x="707571" y="1094014"/>
            <a:ext cx="10515600" cy="4351338"/>
          </a:xfrm>
        </p:spPr>
        <p:txBody>
          <a:bodyPr>
            <a:noAutofit/>
          </a:bodyPr>
          <a:lstStyle/>
          <a:p>
            <a:r>
              <a:rPr lang="en-US" dirty="0" smtClean="0"/>
              <a:t>Information </a:t>
            </a:r>
            <a:r>
              <a:rPr lang="en-US" dirty="0"/>
              <a:t>gathering techniques</a:t>
            </a:r>
          </a:p>
          <a:p>
            <a:pPr lvl="1">
              <a:buFont typeface="Calibri" panose="020F0502020204030204" pitchFamily="34" charset="0"/>
              <a:buChar char="⁻"/>
            </a:pPr>
            <a:r>
              <a:rPr lang="en-US" sz="2800" dirty="0" smtClean="0"/>
              <a:t>Brainstorming</a:t>
            </a:r>
          </a:p>
          <a:p>
            <a:pPr lvl="1">
              <a:buFont typeface="Calibri" panose="020F0502020204030204" pitchFamily="34" charset="0"/>
              <a:buChar char="⁻"/>
            </a:pPr>
            <a:r>
              <a:rPr lang="en-US" sz="2800" dirty="0" smtClean="0"/>
              <a:t>Delphi </a:t>
            </a:r>
            <a:r>
              <a:rPr lang="en-US" sz="2800" dirty="0"/>
              <a:t>technique </a:t>
            </a:r>
          </a:p>
          <a:p>
            <a:pPr lvl="1">
              <a:buFont typeface="Calibri" panose="020F0502020204030204" pitchFamily="34" charset="0"/>
              <a:buChar char="⁻"/>
            </a:pPr>
            <a:r>
              <a:rPr lang="en-US" sz="2800" dirty="0" smtClean="0"/>
              <a:t>Interviewing</a:t>
            </a:r>
            <a:endParaRPr lang="en-US" sz="2800" dirty="0"/>
          </a:p>
          <a:p>
            <a:pPr lvl="1">
              <a:buFont typeface="Calibri" panose="020F0502020204030204" pitchFamily="34" charset="0"/>
              <a:buChar char="⁻"/>
            </a:pPr>
            <a:r>
              <a:rPr lang="en-US" sz="2800" dirty="0" smtClean="0"/>
              <a:t>Root </a:t>
            </a:r>
            <a:r>
              <a:rPr lang="en-US" sz="2800" dirty="0"/>
              <a:t>cause </a:t>
            </a:r>
            <a:r>
              <a:rPr lang="en-US" sz="2800" dirty="0" smtClean="0"/>
              <a:t>analysis</a:t>
            </a:r>
            <a:endParaRPr lang="en-US" sz="2800" dirty="0"/>
          </a:p>
          <a:p>
            <a:pPr lvl="0"/>
            <a:r>
              <a:rPr lang="en-US" dirty="0"/>
              <a:t>Checklist </a:t>
            </a:r>
            <a:r>
              <a:rPr lang="en-US" dirty="0" smtClean="0"/>
              <a:t>analysis</a:t>
            </a:r>
          </a:p>
          <a:p>
            <a:pPr lvl="0"/>
            <a:r>
              <a:rPr lang="en-US" dirty="0" smtClean="0"/>
              <a:t>Assumption </a:t>
            </a:r>
            <a:r>
              <a:rPr lang="en-US" dirty="0"/>
              <a:t>analysis </a:t>
            </a:r>
          </a:p>
          <a:p>
            <a:pPr lvl="0"/>
            <a:r>
              <a:rPr lang="en-US" dirty="0" smtClean="0"/>
              <a:t>Diagramming </a:t>
            </a:r>
            <a:r>
              <a:rPr lang="en-US" dirty="0"/>
              <a:t>techniques</a:t>
            </a:r>
          </a:p>
          <a:p>
            <a:pPr lvl="1">
              <a:buFont typeface="Calibri" panose="020F0502020204030204" pitchFamily="34" charset="0"/>
              <a:buChar char="⁻"/>
            </a:pPr>
            <a:r>
              <a:rPr lang="en-US" sz="2800" dirty="0"/>
              <a:t>Cause and effect </a:t>
            </a:r>
            <a:r>
              <a:rPr lang="en-US" sz="2800" dirty="0" smtClean="0"/>
              <a:t>diagrams</a:t>
            </a:r>
          </a:p>
          <a:p>
            <a:pPr lvl="1">
              <a:buFont typeface="Calibri" panose="020F0502020204030204" pitchFamily="34" charset="0"/>
              <a:buChar char="⁻"/>
            </a:pPr>
            <a:r>
              <a:rPr lang="en-US" sz="2800" dirty="0" smtClean="0"/>
              <a:t>System </a:t>
            </a:r>
            <a:r>
              <a:rPr lang="en-US" sz="2800" dirty="0"/>
              <a:t>or process flow </a:t>
            </a:r>
            <a:r>
              <a:rPr lang="en-US" sz="2800" dirty="0" smtClean="0"/>
              <a:t>charts</a:t>
            </a:r>
          </a:p>
          <a:p>
            <a:pPr lvl="1">
              <a:buFont typeface="Calibri" panose="020F0502020204030204" pitchFamily="34" charset="0"/>
              <a:buChar char="⁻"/>
            </a:pPr>
            <a:r>
              <a:rPr lang="en-US" sz="2800" dirty="0" smtClean="0"/>
              <a:t>Influence </a:t>
            </a:r>
            <a:r>
              <a:rPr lang="en-US" sz="2800" dirty="0"/>
              <a:t>diagrams </a:t>
            </a:r>
            <a:endParaRPr lang="en-US" sz="2800" dirty="0" smtClean="0"/>
          </a:p>
          <a:p>
            <a:r>
              <a:rPr lang="en-US" dirty="0" smtClean="0"/>
              <a:t>SWOT analysis</a:t>
            </a:r>
            <a:endParaRPr lang="en-US" dirty="0"/>
          </a:p>
        </p:txBody>
      </p:sp>
    </p:spTree>
    <p:extLst>
      <p:ext uri="{BB962C8B-B14F-4D97-AF65-F5344CB8AC3E}">
        <p14:creationId xmlns:p14="http://schemas.microsoft.com/office/powerpoint/2010/main" xmlns="" val="247005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5">
                    <a:lumMod val="50000"/>
                  </a:schemeClr>
                </a:solidFill>
                <a:latin typeface="+mn-lt"/>
              </a:rPr>
              <a:t>Risk Analysis</a:t>
            </a:r>
            <a:endParaRPr lang="en-US" sz="4000" b="1" dirty="0">
              <a:solidFill>
                <a:schemeClr val="accent5">
                  <a:lumMod val="50000"/>
                </a:schemeClr>
              </a:solidFill>
              <a:latin typeface="+mn-lt"/>
            </a:endParaRPr>
          </a:p>
        </p:txBody>
      </p:sp>
      <p:sp>
        <p:nvSpPr>
          <p:cNvPr id="3" name="Content Placeholder 2"/>
          <p:cNvSpPr>
            <a:spLocks noGrp="1"/>
          </p:cNvSpPr>
          <p:nvPr>
            <p:ph idx="1"/>
          </p:nvPr>
        </p:nvSpPr>
        <p:spPr>
          <a:xfrm>
            <a:off x="838200" y="1690688"/>
            <a:ext cx="10515600" cy="4351338"/>
          </a:xfrm>
        </p:spPr>
        <p:txBody>
          <a:bodyPr/>
          <a:lstStyle/>
          <a:p>
            <a:pPr marL="0" indent="0">
              <a:buNone/>
            </a:pPr>
            <a:r>
              <a:rPr lang="en-US" u="sng" dirty="0" smtClean="0"/>
              <a:t>Qualitative Risk Analysis</a:t>
            </a:r>
          </a:p>
          <a:p>
            <a:pPr marL="0" indent="0">
              <a:buNone/>
            </a:pPr>
            <a:endParaRPr lang="en-US" u="sng" dirty="0" smtClean="0"/>
          </a:p>
          <a:p>
            <a:pPr>
              <a:buFont typeface="Calibri" panose="020F0502020204030204" pitchFamily="34" charset="0"/>
              <a:buChar char="⁻"/>
            </a:pPr>
            <a:r>
              <a:rPr lang="en-US" dirty="0" smtClean="0"/>
              <a:t>Risk probability and impact assessment</a:t>
            </a:r>
          </a:p>
          <a:p>
            <a:pPr>
              <a:buFont typeface="Calibri" panose="020F0502020204030204" pitchFamily="34" charset="0"/>
              <a:buChar char="⁻"/>
            </a:pPr>
            <a:r>
              <a:rPr lang="en-US" dirty="0" smtClean="0"/>
              <a:t>Probability and impact matrix</a:t>
            </a:r>
          </a:p>
          <a:p>
            <a:pPr>
              <a:buFont typeface="Calibri" panose="020F0502020204030204" pitchFamily="34" charset="0"/>
              <a:buChar char="⁻"/>
            </a:pPr>
            <a:r>
              <a:rPr lang="en-US" dirty="0" smtClean="0"/>
              <a:t>Risk categorization</a:t>
            </a:r>
          </a:p>
          <a:p>
            <a:pPr>
              <a:buFont typeface="Calibri" panose="020F0502020204030204" pitchFamily="34" charset="0"/>
              <a:buChar char="⁻"/>
            </a:pPr>
            <a:r>
              <a:rPr lang="en-US" dirty="0" smtClean="0"/>
              <a:t>Risk urgency assessment</a:t>
            </a:r>
            <a:endParaRPr lang="en-US" dirty="0"/>
          </a:p>
        </p:txBody>
      </p:sp>
    </p:spTree>
    <p:extLst>
      <p:ext uri="{BB962C8B-B14F-4D97-AF65-F5344CB8AC3E}">
        <p14:creationId xmlns:p14="http://schemas.microsoft.com/office/powerpoint/2010/main" xmlns="" val="3654543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5">
                    <a:lumMod val="50000"/>
                  </a:schemeClr>
                </a:solidFill>
                <a:latin typeface="+mn-lt"/>
              </a:rPr>
              <a:t>Cont.…</a:t>
            </a:r>
            <a:endParaRPr lang="en-US" sz="4000" b="1" dirty="0">
              <a:solidFill>
                <a:schemeClr val="accent5">
                  <a:lumMod val="50000"/>
                </a:schemeClr>
              </a:solidFill>
              <a:latin typeface="+mn-lt"/>
            </a:endParaRPr>
          </a:p>
        </p:txBody>
      </p:sp>
      <p:sp>
        <p:nvSpPr>
          <p:cNvPr id="3" name="Content Placeholder 2"/>
          <p:cNvSpPr>
            <a:spLocks noGrp="1"/>
          </p:cNvSpPr>
          <p:nvPr>
            <p:ph idx="1"/>
          </p:nvPr>
        </p:nvSpPr>
        <p:spPr/>
        <p:txBody>
          <a:bodyPr/>
          <a:lstStyle/>
          <a:p>
            <a:pPr marL="0" indent="0">
              <a:buNone/>
            </a:pPr>
            <a:r>
              <a:rPr lang="en-US" u="sng" dirty="0" smtClean="0"/>
              <a:t>Quantitative Risk Analysis</a:t>
            </a:r>
          </a:p>
          <a:p>
            <a:pPr marL="0" indent="0">
              <a:buNone/>
            </a:pPr>
            <a:endParaRPr lang="en-US" u="sng" dirty="0" smtClean="0"/>
          </a:p>
          <a:p>
            <a:pPr>
              <a:buFont typeface="Calibri" panose="020F0502020204030204" pitchFamily="34" charset="0"/>
              <a:buChar char="⁻"/>
            </a:pPr>
            <a:r>
              <a:rPr lang="en-US" dirty="0" smtClean="0"/>
              <a:t>Sensitivity Analysis</a:t>
            </a:r>
          </a:p>
          <a:p>
            <a:pPr>
              <a:buFont typeface="Calibri" panose="020F0502020204030204" pitchFamily="34" charset="0"/>
              <a:buChar char="⁻"/>
            </a:pPr>
            <a:r>
              <a:rPr lang="en-US" dirty="0" smtClean="0"/>
              <a:t>Expected Monetary Value analysis (EMV)</a:t>
            </a:r>
            <a:endParaRPr lang="en-US" dirty="0"/>
          </a:p>
          <a:p>
            <a:pPr>
              <a:buFont typeface="Calibri" panose="020F0502020204030204" pitchFamily="34" charset="0"/>
              <a:buChar char="⁻"/>
            </a:pPr>
            <a:r>
              <a:rPr lang="en-US" dirty="0" smtClean="0"/>
              <a:t>Cost risk analysis</a:t>
            </a:r>
          </a:p>
          <a:p>
            <a:pPr>
              <a:buFont typeface="Calibri" panose="020F0502020204030204" pitchFamily="34" charset="0"/>
              <a:buChar char="⁻"/>
            </a:pPr>
            <a:r>
              <a:rPr lang="en-US" dirty="0" smtClean="0"/>
              <a:t>Schedule </a:t>
            </a:r>
            <a:r>
              <a:rPr lang="en-US" smtClean="0"/>
              <a:t>risk analysis</a:t>
            </a:r>
            <a:endParaRPr lang="en-US" dirty="0" smtClean="0"/>
          </a:p>
        </p:txBody>
      </p:sp>
    </p:spTree>
    <p:extLst>
      <p:ext uri="{BB962C8B-B14F-4D97-AF65-F5344CB8AC3E}">
        <p14:creationId xmlns:p14="http://schemas.microsoft.com/office/powerpoint/2010/main" xmlns="" val="67866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6013"/>
            <a:ext cx="12192000" cy="629183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98741" y="0"/>
            <a:ext cx="3293259" cy="1672225"/>
          </a:xfrm>
          <a:prstGeom prst="rect">
            <a:avLst/>
          </a:prstGeom>
        </p:spPr>
      </p:pic>
      <p:sp>
        <p:nvSpPr>
          <p:cNvPr id="11" name="TextBox 10"/>
          <p:cNvSpPr txBox="1"/>
          <p:nvPr/>
        </p:nvSpPr>
        <p:spPr>
          <a:xfrm>
            <a:off x="10248897" y="210968"/>
            <a:ext cx="1697425" cy="1323439"/>
          </a:xfrm>
          <a:prstGeom prst="rect">
            <a:avLst/>
          </a:prstGeom>
          <a:noFill/>
        </p:spPr>
        <p:txBody>
          <a:bodyPr wrap="square" rtlCol="0">
            <a:spAutoFit/>
          </a:bodyPr>
          <a:lstStyle/>
          <a:p>
            <a:r>
              <a:rPr lang="en-US" sz="8000" b="1" dirty="0" smtClean="0">
                <a:solidFill>
                  <a:srgbClr val="FFC000"/>
                </a:solidFill>
                <a:latin typeface="Segoe Marker" panose="03080602040302020204" pitchFamily="66" charset="0"/>
              </a:rPr>
              <a:t>SS</a:t>
            </a:r>
            <a:endParaRPr lang="en-US" sz="8000" b="1" dirty="0">
              <a:solidFill>
                <a:srgbClr val="FFC000"/>
              </a:solidFill>
              <a:latin typeface="Segoe Marker" panose="03080602040302020204" pitchFamily="66" charset="0"/>
            </a:endParaRPr>
          </a:p>
        </p:txBody>
      </p:sp>
      <p:pic>
        <p:nvPicPr>
          <p:cNvPr id="12" name="Picture 11"/>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11226338" y="621954"/>
            <a:ext cx="664510" cy="994280"/>
          </a:xfrm>
          <a:prstGeom prst="rect">
            <a:avLst/>
          </a:prstGeom>
        </p:spPr>
      </p:pic>
      <p:pic>
        <p:nvPicPr>
          <p:cNvPr id="1026" name="Picture 2" descr="http://www.clker.com/cliparts/7/0/3/5/1194989019702707184british_flag_felipescu_01r.svg.hi.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1558593" y="-11030"/>
            <a:ext cx="615490" cy="3662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0" y="6276813"/>
            <a:ext cx="12192000" cy="584775"/>
          </a:xfrm>
          <a:prstGeom prst="rect">
            <a:avLst/>
          </a:prstGeom>
          <a:solidFill>
            <a:schemeClr val="tx1">
              <a:lumMod val="95000"/>
              <a:lumOff val="5000"/>
            </a:schemeClr>
          </a:solidFill>
        </p:spPr>
        <p:txBody>
          <a:bodyPr wrap="square" rtlCol="0">
            <a:spAutoFit/>
          </a:bodyPr>
          <a:lstStyle/>
          <a:p>
            <a:pPr algn="r"/>
            <a:endParaRPr lang="en-US" sz="1600" dirty="0" smtClean="0">
              <a:solidFill>
                <a:schemeClr val="bg1"/>
              </a:solidFill>
              <a:latin typeface="Arial" panose="020B0604020202020204" pitchFamily="34" charset="0"/>
              <a:cs typeface="Arial" panose="020B0604020202020204" pitchFamily="34" charset="0"/>
            </a:endParaRPr>
          </a:p>
          <a:p>
            <a:pPr algn="r"/>
            <a:r>
              <a:rPr lang="en-US" sz="1600" dirty="0" smtClean="0">
                <a:solidFill>
                  <a:schemeClr val="bg1"/>
                </a:solidFill>
                <a:latin typeface="Arial" panose="020B0604020202020204" pitchFamily="34" charset="0"/>
                <a:cs typeface="Arial" panose="020B0604020202020204" pitchFamily="34" charset="0"/>
              </a:rPr>
              <a:t>Sir General John </a:t>
            </a:r>
            <a:r>
              <a:rPr lang="en-US" sz="1600" dirty="0" err="1" smtClean="0">
                <a:solidFill>
                  <a:schemeClr val="bg1"/>
                </a:solidFill>
                <a:latin typeface="Arial" panose="020B0604020202020204" pitchFamily="34" charset="0"/>
                <a:cs typeface="Arial" panose="020B0604020202020204" pitchFamily="34" charset="0"/>
              </a:rPr>
              <a:t>Kotelawala</a:t>
            </a:r>
            <a:r>
              <a:rPr lang="en-US" sz="1600" dirty="0" smtClean="0">
                <a:solidFill>
                  <a:schemeClr val="bg1"/>
                </a:solidFill>
                <a:latin typeface="Arial" panose="020B0604020202020204" pitchFamily="34" charset="0"/>
                <a:cs typeface="Arial" panose="020B0604020202020204" pitchFamily="34" charset="0"/>
              </a:rPr>
              <a:t> Defense University </a:t>
            </a:r>
          </a:p>
        </p:txBody>
      </p:sp>
      <p:sp>
        <p:nvSpPr>
          <p:cNvPr id="9" name="TextBox 8"/>
          <p:cNvSpPr txBox="1"/>
          <p:nvPr/>
        </p:nvSpPr>
        <p:spPr>
          <a:xfrm>
            <a:off x="5708270" y="1616234"/>
            <a:ext cx="6238051" cy="4278094"/>
          </a:xfrm>
          <a:prstGeom prst="rect">
            <a:avLst/>
          </a:prstGeom>
          <a:solidFill>
            <a:schemeClr val="tx1">
              <a:lumMod val="75000"/>
              <a:lumOff val="25000"/>
            </a:schemeClr>
          </a:solidFill>
        </p:spPr>
        <p:txBody>
          <a:bodyPr wrap="square" rtlCol="0">
            <a:spAutoFit/>
          </a:bodyPr>
          <a:lstStyle/>
          <a:p>
            <a:r>
              <a:rPr lang="en-US" sz="4000" b="1" dirty="0" smtClean="0">
                <a:solidFill>
                  <a:schemeClr val="bg1"/>
                </a:solidFill>
                <a:latin typeface="Arial" panose="020B0604020202020204" pitchFamily="34" charset="0"/>
                <a:cs typeface="Arial" panose="020B0604020202020204" pitchFamily="34" charset="0"/>
              </a:rPr>
              <a:t>Outline ….</a:t>
            </a:r>
          </a:p>
          <a:p>
            <a:endParaRPr lang="en-US" sz="4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smtClean="0">
                <a:solidFill>
                  <a:schemeClr val="bg1"/>
                </a:solidFill>
                <a:latin typeface="Arial" panose="020B0604020202020204" pitchFamily="34" charset="0"/>
                <a:cs typeface="Arial" panose="020B0604020202020204" pitchFamily="34" charset="0"/>
              </a:rPr>
              <a:t>About DSDM</a:t>
            </a:r>
          </a:p>
          <a:p>
            <a:endParaRPr lang="en-US" sz="2400" b="1"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Tools and Techniques used in Risk Analysis and </a:t>
            </a:r>
            <a:r>
              <a:rPr lang="en-US" sz="2400" b="1" dirty="0" smtClean="0">
                <a:solidFill>
                  <a:schemeClr val="bg1"/>
                </a:solidFill>
                <a:latin typeface="Arial" panose="020B0604020202020204" pitchFamily="34" charset="0"/>
                <a:cs typeface="Arial" panose="020B0604020202020204" pitchFamily="34" charset="0"/>
              </a:rPr>
              <a:t>Management</a:t>
            </a:r>
          </a:p>
          <a:p>
            <a:endParaRPr lang="en-US" sz="2400" b="1"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Possible Risks in the </a:t>
            </a:r>
            <a:r>
              <a:rPr lang="en-US" sz="2400" b="1" dirty="0" smtClean="0">
                <a:solidFill>
                  <a:schemeClr val="bg1"/>
                </a:solidFill>
                <a:latin typeface="Arial" panose="020B0604020202020204" pitchFamily="34" charset="0"/>
                <a:cs typeface="Arial" panose="020B0604020202020204" pitchFamily="34" charset="0"/>
              </a:rPr>
              <a:t>Scenario</a:t>
            </a:r>
          </a:p>
          <a:p>
            <a:endParaRPr lang="en-US" sz="2400" b="1"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Proposed Plan in Managing the </a:t>
            </a:r>
            <a:r>
              <a:rPr lang="en-US" sz="2400" b="1" dirty="0" smtClean="0">
                <a:solidFill>
                  <a:schemeClr val="bg1"/>
                </a:solidFill>
                <a:latin typeface="Arial" panose="020B0604020202020204" pitchFamily="34" charset="0"/>
                <a:cs typeface="Arial" panose="020B0604020202020204" pitchFamily="34" charset="0"/>
              </a:rPr>
              <a:t>Risks</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2110550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5">
                    <a:lumMod val="50000"/>
                  </a:schemeClr>
                </a:solidFill>
                <a:latin typeface="+mn-lt"/>
              </a:rPr>
              <a:t>Risk Response Planning</a:t>
            </a:r>
            <a:endParaRPr lang="en-US" sz="4000" b="1" dirty="0">
              <a:solidFill>
                <a:schemeClr val="accent5">
                  <a:lumMod val="50000"/>
                </a:schemeClr>
              </a:solidFill>
              <a:latin typeface="+mn-lt"/>
            </a:endParaRPr>
          </a:p>
        </p:txBody>
      </p:sp>
      <p:sp>
        <p:nvSpPr>
          <p:cNvPr id="3" name="Content Placeholder 2"/>
          <p:cNvSpPr>
            <a:spLocks noGrp="1"/>
          </p:cNvSpPr>
          <p:nvPr>
            <p:ph idx="1"/>
          </p:nvPr>
        </p:nvSpPr>
        <p:spPr/>
        <p:txBody>
          <a:bodyPr/>
          <a:lstStyle/>
          <a:p>
            <a:r>
              <a:rPr lang="en-US" dirty="0" smtClean="0"/>
              <a:t>Risk reassessment </a:t>
            </a:r>
          </a:p>
          <a:p>
            <a:r>
              <a:rPr lang="en-US" dirty="0" smtClean="0"/>
              <a:t>Risk audits</a:t>
            </a:r>
          </a:p>
          <a:p>
            <a:r>
              <a:rPr lang="en-US" dirty="0" smtClean="0"/>
              <a:t>Variance and trend analysis </a:t>
            </a:r>
          </a:p>
          <a:p>
            <a:r>
              <a:rPr lang="en-US" dirty="0" smtClean="0"/>
              <a:t>Technical performance measurement </a:t>
            </a:r>
          </a:p>
          <a:p>
            <a:r>
              <a:rPr lang="en-US" dirty="0" smtClean="0"/>
              <a:t>Reserve analysis </a:t>
            </a:r>
          </a:p>
          <a:p>
            <a:r>
              <a:rPr lang="en-US" dirty="0" smtClean="0"/>
              <a:t>Status meetings</a:t>
            </a:r>
            <a:endParaRPr lang="en-US" dirty="0"/>
          </a:p>
        </p:txBody>
      </p:sp>
    </p:spTree>
    <p:extLst>
      <p:ext uri="{BB962C8B-B14F-4D97-AF65-F5344CB8AC3E}">
        <p14:creationId xmlns:p14="http://schemas.microsoft.com/office/powerpoint/2010/main" xmlns="" val="151012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6013"/>
            <a:ext cx="12192000" cy="629183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98741" y="0"/>
            <a:ext cx="3293259" cy="1672225"/>
          </a:xfrm>
          <a:prstGeom prst="rect">
            <a:avLst/>
          </a:prstGeom>
        </p:spPr>
      </p:pic>
      <p:sp>
        <p:nvSpPr>
          <p:cNvPr id="11" name="TextBox 10"/>
          <p:cNvSpPr txBox="1"/>
          <p:nvPr/>
        </p:nvSpPr>
        <p:spPr>
          <a:xfrm>
            <a:off x="10248897" y="210968"/>
            <a:ext cx="1697425" cy="1323439"/>
          </a:xfrm>
          <a:prstGeom prst="rect">
            <a:avLst/>
          </a:prstGeom>
          <a:noFill/>
        </p:spPr>
        <p:txBody>
          <a:bodyPr wrap="square" rtlCol="0">
            <a:spAutoFit/>
          </a:bodyPr>
          <a:lstStyle/>
          <a:p>
            <a:r>
              <a:rPr lang="en-US" sz="8000" b="1" dirty="0" smtClean="0">
                <a:solidFill>
                  <a:srgbClr val="FFC000"/>
                </a:solidFill>
                <a:latin typeface="Segoe Marker" panose="03080602040302020204" pitchFamily="66" charset="0"/>
              </a:rPr>
              <a:t>SS</a:t>
            </a:r>
            <a:endParaRPr lang="en-US" sz="8000" b="1" dirty="0">
              <a:solidFill>
                <a:srgbClr val="FFC000"/>
              </a:solidFill>
              <a:latin typeface="Segoe Marker" panose="03080602040302020204" pitchFamily="66" charset="0"/>
            </a:endParaRPr>
          </a:p>
        </p:txBody>
      </p:sp>
      <p:pic>
        <p:nvPicPr>
          <p:cNvPr id="12" name="Picture 11"/>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11226338" y="621954"/>
            <a:ext cx="664510" cy="994280"/>
          </a:xfrm>
          <a:prstGeom prst="rect">
            <a:avLst/>
          </a:prstGeom>
        </p:spPr>
      </p:pic>
      <p:pic>
        <p:nvPicPr>
          <p:cNvPr id="1026" name="Picture 2" descr="http://www.clker.com/cliparts/7/0/3/5/1194989019702707184british_flag_felipescu_01r.svg.hi.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1558593" y="-11030"/>
            <a:ext cx="615490" cy="3662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0" y="6276813"/>
            <a:ext cx="12192000" cy="584775"/>
          </a:xfrm>
          <a:prstGeom prst="rect">
            <a:avLst/>
          </a:prstGeom>
          <a:solidFill>
            <a:schemeClr val="tx1">
              <a:lumMod val="95000"/>
              <a:lumOff val="5000"/>
            </a:schemeClr>
          </a:solidFill>
        </p:spPr>
        <p:txBody>
          <a:bodyPr wrap="square" rtlCol="0">
            <a:spAutoFit/>
          </a:bodyPr>
          <a:lstStyle/>
          <a:p>
            <a:pPr algn="r"/>
            <a:endParaRPr lang="en-US" sz="1600" dirty="0" smtClean="0">
              <a:solidFill>
                <a:schemeClr val="bg1"/>
              </a:solidFill>
              <a:latin typeface="Arial" panose="020B0604020202020204" pitchFamily="34" charset="0"/>
              <a:cs typeface="Arial" panose="020B0604020202020204" pitchFamily="34" charset="0"/>
            </a:endParaRPr>
          </a:p>
          <a:p>
            <a:pPr algn="r"/>
            <a:r>
              <a:rPr lang="en-US" sz="1600" dirty="0" smtClean="0">
                <a:solidFill>
                  <a:schemeClr val="bg1"/>
                </a:solidFill>
                <a:latin typeface="Arial" panose="020B0604020202020204" pitchFamily="34" charset="0"/>
                <a:cs typeface="Arial" panose="020B0604020202020204" pitchFamily="34" charset="0"/>
              </a:rPr>
              <a:t>Sir General John </a:t>
            </a:r>
            <a:r>
              <a:rPr lang="en-US" sz="1600" dirty="0" err="1" smtClean="0">
                <a:solidFill>
                  <a:schemeClr val="bg1"/>
                </a:solidFill>
                <a:latin typeface="Arial" panose="020B0604020202020204" pitchFamily="34" charset="0"/>
                <a:cs typeface="Arial" panose="020B0604020202020204" pitchFamily="34" charset="0"/>
              </a:rPr>
              <a:t>Kotelawala</a:t>
            </a:r>
            <a:r>
              <a:rPr lang="en-US" sz="1600" dirty="0" smtClean="0">
                <a:solidFill>
                  <a:schemeClr val="bg1"/>
                </a:solidFill>
                <a:latin typeface="Arial" panose="020B0604020202020204" pitchFamily="34" charset="0"/>
                <a:cs typeface="Arial" panose="020B0604020202020204" pitchFamily="34" charset="0"/>
              </a:rPr>
              <a:t> Defense University </a:t>
            </a:r>
          </a:p>
        </p:txBody>
      </p:sp>
      <p:sp>
        <p:nvSpPr>
          <p:cNvPr id="9" name="TextBox 8"/>
          <p:cNvSpPr txBox="1"/>
          <p:nvPr/>
        </p:nvSpPr>
        <p:spPr>
          <a:xfrm>
            <a:off x="5973580" y="2635581"/>
            <a:ext cx="5850322" cy="1323439"/>
          </a:xfrm>
          <a:prstGeom prst="rect">
            <a:avLst/>
          </a:prstGeom>
          <a:solidFill>
            <a:schemeClr val="tx1">
              <a:lumMod val="75000"/>
              <a:lumOff val="25000"/>
            </a:schemeClr>
          </a:solidFill>
        </p:spPr>
        <p:txBody>
          <a:bodyPr wrap="square" rtlCol="0">
            <a:spAutoFit/>
          </a:bodyPr>
          <a:lstStyle/>
          <a:p>
            <a:r>
              <a:rPr lang="en-US" sz="4000" b="1" dirty="0" smtClean="0">
                <a:solidFill>
                  <a:schemeClr val="bg1"/>
                </a:solidFill>
                <a:latin typeface="Arial" panose="020B0604020202020204" pitchFamily="34" charset="0"/>
                <a:cs typeface="Arial" panose="020B0604020202020204" pitchFamily="34" charset="0"/>
              </a:rPr>
              <a:t>Possible Risks in the Scenario</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8848905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4948" y="1556155"/>
            <a:ext cx="11618564" cy="5650557"/>
          </a:xfrm>
        </p:spPr>
        <p:txBody>
          <a:bodyPr>
            <a:noAutofit/>
          </a:bodyPr>
          <a:lstStyle/>
          <a:p>
            <a:pPr algn="l"/>
            <a:r>
              <a:rPr lang="en-US" sz="2800" dirty="0" smtClean="0"/>
              <a:t> </a:t>
            </a:r>
          </a:p>
          <a:p>
            <a:pPr marL="342900" indent="-342900" algn="l">
              <a:buFont typeface="Arial" panose="020B0604020202020204" pitchFamily="34" charset="0"/>
              <a:buChar char="•"/>
            </a:pPr>
            <a:r>
              <a:rPr lang="en-US" sz="2800" dirty="0" smtClean="0"/>
              <a:t>Since SSG is with the new management, they might be unable to provide most valuable information to conduct the feasibility. </a:t>
            </a:r>
          </a:p>
          <a:p>
            <a:pPr algn="l"/>
            <a:endParaRPr lang="en-US" sz="2800" dirty="0" smtClean="0"/>
          </a:p>
          <a:p>
            <a:pPr marL="342900" indent="-342900" algn="l">
              <a:buFont typeface="Arial" panose="020B0604020202020204" pitchFamily="34" charset="0"/>
              <a:buChar char="•"/>
            </a:pPr>
            <a:r>
              <a:rPr lang="en-US" sz="2800" dirty="0" smtClean="0"/>
              <a:t>Unrealistic schedule and budget. </a:t>
            </a:r>
          </a:p>
          <a:p>
            <a:pPr algn="l"/>
            <a:endParaRPr lang="en-US" sz="2800" dirty="0" smtClean="0"/>
          </a:p>
          <a:p>
            <a:pPr marL="342900" indent="-342900" algn="l">
              <a:buFont typeface="Arial" panose="020B0604020202020204" pitchFamily="34" charset="0"/>
              <a:buChar char="•"/>
            </a:pPr>
            <a:r>
              <a:rPr lang="en-US" sz="2800" dirty="0" smtClean="0"/>
              <a:t>Feasibility checking will only answer the question in the type of “Can we use $200 for the project?”</a:t>
            </a:r>
          </a:p>
          <a:p>
            <a:pPr algn="l"/>
            <a:endParaRPr lang="en-US" sz="3200" dirty="0"/>
          </a:p>
        </p:txBody>
      </p:sp>
      <p:sp>
        <p:nvSpPr>
          <p:cNvPr id="5" name="TextBox 4"/>
          <p:cNvSpPr txBox="1"/>
          <p:nvPr/>
        </p:nvSpPr>
        <p:spPr>
          <a:xfrm>
            <a:off x="573436" y="506431"/>
            <a:ext cx="8090116" cy="707886"/>
          </a:xfrm>
          <a:prstGeom prst="rect">
            <a:avLst/>
          </a:prstGeom>
          <a:noFill/>
        </p:spPr>
        <p:txBody>
          <a:bodyPr wrap="square" rtlCol="0">
            <a:spAutoFit/>
          </a:bodyPr>
          <a:lstStyle/>
          <a:p>
            <a:r>
              <a:rPr lang="en-US" sz="4000" b="1" dirty="0" smtClean="0">
                <a:solidFill>
                  <a:schemeClr val="accent5">
                    <a:lumMod val="50000"/>
                  </a:schemeClr>
                </a:solidFill>
              </a:rPr>
              <a:t>Risk identified in the </a:t>
            </a:r>
            <a:r>
              <a:rPr lang="en-US" sz="4000" b="1" i="1" dirty="0" smtClean="0">
                <a:solidFill>
                  <a:schemeClr val="accent5">
                    <a:lumMod val="50000"/>
                  </a:schemeClr>
                </a:solidFill>
              </a:rPr>
              <a:t>Study Phase </a:t>
            </a:r>
            <a:endParaRPr lang="en-US" sz="4000" b="1" i="1" dirty="0">
              <a:solidFill>
                <a:schemeClr val="accent5">
                  <a:lumMod val="50000"/>
                </a:schemeClr>
              </a:solidFill>
            </a:endParaRPr>
          </a:p>
        </p:txBody>
      </p:sp>
    </p:spTree>
    <p:extLst>
      <p:ext uri="{BB962C8B-B14F-4D97-AF65-F5344CB8AC3E}">
        <p14:creationId xmlns:p14="http://schemas.microsoft.com/office/powerpoint/2010/main" xmlns="" val="38343678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3436" y="1229266"/>
            <a:ext cx="11618564" cy="5650557"/>
          </a:xfrm>
        </p:spPr>
        <p:txBody>
          <a:bodyPr>
            <a:noAutofit/>
          </a:bodyPr>
          <a:lstStyle/>
          <a:p>
            <a:pPr algn="l"/>
            <a:r>
              <a:rPr lang="en-US" sz="2800" dirty="0" smtClean="0"/>
              <a:t> </a:t>
            </a:r>
          </a:p>
          <a:p>
            <a:pPr marL="342900" indent="-342900" algn="l">
              <a:buFont typeface="Arial" panose="020B0604020202020204" pitchFamily="34" charset="0"/>
              <a:buChar char="•"/>
            </a:pPr>
            <a:r>
              <a:rPr lang="en-US" sz="2800" dirty="0"/>
              <a:t>Selecting the technology merged with the business requirement. </a:t>
            </a:r>
          </a:p>
          <a:p>
            <a:pPr algn="l"/>
            <a:endParaRPr lang="en-US" sz="2800" dirty="0"/>
          </a:p>
          <a:p>
            <a:pPr marL="342900" indent="-342900" algn="l">
              <a:buFont typeface="Arial" panose="020B0604020202020204" pitchFamily="34" charset="0"/>
              <a:buChar char="•"/>
            </a:pPr>
            <a:r>
              <a:rPr lang="en-US" sz="2800" dirty="0"/>
              <a:t>Sometimes the business process might have to be subjected to changes. </a:t>
            </a:r>
          </a:p>
          <a:p>
            <a:pPr algn="l"/>
            <a:endParaRPr lang="en-US" sz="2800" dirty="0"/>
          </a:p>
          <a:p>
            <a:pPr marL="342900" indent="-342900" algn="l">
              <a:buFont typeface="Arial" panose="020B0604020202020204" pitchFamily="34" charset="0"/>
              <a:buChar char="•"/>
            </a:pPr>
            <a:r>
              <a:rPr lang="en-US" sz="2800" dirty="0"/>
              <a:t>Risks in gathering requirements.</a:t>
            </a:r>
          </a:p>
          <a:p>
            <a:pPr algn="l"/>
            <a:endParaRPr lang="en-US" sz="2800" dirty="0"/>
          </a:p>
          <a:p>
            <a:pPr marL="342900" indent="-342900" algn="l">
              <a:buFont typeface="Arial" panose="020B0604020202020204" pitchFamily="34" charset="0"/>
              <a:buChar char="•"/>
            </a:pPr>
            <a:r>
              <a:rPr lang="en-US" sz="2800" dirty="0"/>
              <a:t>Not having all the detail agreed at the start. </a:t>
            </a:r>
          </a:p>
        </p:txBody>
      </p:sp>
      <p:sp>
        <p:nvSpPr>
          <p:cNvPr id="5" name="TextBox 4"/>
          <p:cNvSpPr txBox="1"/>
          <p:nvPr/>
        </p:nvSpPr>
        <p:spPr>
          <a:xfrm>
            <a:off x="573436" y="506431"/>
            <a:ext cx="8090116" cy="707886"/>
          </a:xfrm>
          <a:prstGeom prst="rect">
            <a:avLst/>
          </a:prstGeom>
          <a:noFill/>
        </p:spPr>
        <p:txBody>
          <a:bodyPr wrap="square" rtlCol="0">
            <a:spAutoFit/>
          </a:bodyPr>
          <a:lstStyle/>
          <a:p>
            <a:r>
              <a:rPr lang="en-US" sz="4000" b="1" dirty="0" smtClean="0">
                <a:solidFill>
                  <a:schemeClr val="accent5">
                    <a:lumMod val="50000"/>
                  </a:schemeClr>
                </a:solidFill>
              </a:rPr>
              <a:t>Cont..</a:t>
            </a:r>
            <a:endParaRPr lang="en-US" sz="4000" b="1" dirty="0">
              <a:solidFill>
                <a:schemeClr val="accent5">
                  <a:lumMod val="50000"/>
                </a:schemeClr>
              </a:solidFill>
            </a:endParaRPr>
          </a:p>
        </p:txBody>
      </p:sp>
    </p:spTree>
    <p:extLst>
      <p:ext uri="{BB962C8B-B14F-4D97-AF65-F5344CB8AC3E}">
        <p14:creationId xmlns:p14="http://schemas.microsoft.com/office/powerpoint/2010/main" xmlns="" val="16721413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3336" y="1195620"/>
            <a:ext cx="10515600" cy="5520140"/>
          </a:xfrm>
        </p:spPr>
        <p:txBody>
          <a:bodyPr>
            <a:normAutofit/>
          </a:bodyPr>
          <a:lstStyle/>
          <a:p>
            <a:pPr marL="0" indent="0">
              <a:buNone/>
            </a:pPr>
            <a:endParaRPr lang="en-US" dirty="0" smtClean="0"/>
          </a:p>
          <a:p>
            <a:r>
              <a:rPr lang="en-US" dirty="0" smtClean="0"/>
              <a:t>Identifying new user requirements and conflicts in the requirements. </a:t>
            </a:r>
          </a:p>
          <a:p>
            <a:pPr marL="0" indent="0">
              <a:buNone/>
            </a:pPr>
            <a:endParaRPr lang="en-US" dirty="0" smtClean="0"/>
          </a:p>
          <a:p>
            <a:r>
              <a:rPr lang="en-US" dirty="0" smtClean="0"/>
              <a:t>Sometimes workshops might consume more cost.</a:t>
            </a:r>
          </a:p>
          <a:p>
            <a:pPr marL="0" indent="0">
              <a:buNone/>
            </a:pPr>
            <a:endParaRPr lang="en-US" dirty="0" smtClean="0"/>
          </a:p>
          <a:p>
            <a:r>
              <a:rPr lang="en-US" dirty="0" smtClean="0"/>
              <a:t>Continuing stream of requirement changes. </a:t>
            </a:r>
          </a:p>
          <a:p>
            <a:pPr marL="0" indent="0">
              <a:buNone/>
            </a:pPr>
            <a:endParaRPr lang="en-US" dirty="0" smtClean="0"/>
          </a:p>
          <a:p>
            <a:r>
              <a:rPr lang="en-US" dirty="0" smtClean="0"/>
              <a:t>More resources may be required since it is an iterative procedure. </a:t>
            </a:r>
          </a:p>
        </p:txBody>
      </p:sp>
      <p:sp>
        <p:nvSpPr>
          <p:cNvPr id="2" name="TextBox 1"/>
          <p:cNvSpPr txBox="1"/>
          <p:nvPr/>
        </p:nvSpPr>
        <p:spPr>
          <a:xfrm>
            <a:off x="783336" y="533900"/>
            <a:ext cx="8741044" cy="1323439"/>
          </a:xfrm>
          <a:prstGeom prst="rect">
            <a:avLst/>
          </a:prstGeom>
          <a:noFill/>
        </p:spPr>
        <p:txBody>
          <a:bodyPr wrap="square" rtlCol="0">
            <a:spAutoFit/>
          </a:bodyPr>
          <a:lstStyle/>
          <a:p>
            <a:r>
              <a:rPr lang="en-US" sz="4000" b="1" dirty="0" smtClean="0">
                <a:solidFill>
                  <a:schemeClr val="accent5">
                    <a:lumMod val="50000"/>
                  </a:schemeClr>
                </a:solidFill>
              </a:rPr>
              <a:t>Risks in </a:t>
            </a:r>
            <a:r>
              <a:rPr lang="en-US" sz="4000" b="1" i="1" dirty="0">
                <a:solidFill>
                  <a:schemeClr val="accent5">
                    <a:lumMod val="50000"/>
                  </a:schemeClr>
                </a:solidFill>
              </a:rPr>
              <a:t>Functional Model Iteration </a:t>
            </a:r>
          </a:p>
          <a:p>
            <a:r>
              <a:rPr lang="en-US" sz="4000" b="1" dirty="0" smtClean="0">
                <a:solidFill>
                  <a:schemeClr val="accent5">
                    <a:lumMod val="50000"/>
                  </a:schemeClr>
                </a:solidFill>
              </a:rPr>
              <a:t> </a:t>
            </a:r>
            <a:endParaRPr lang="en-US" sz="4000" b="1" dirty="0">
              <a:solidFill>
                <a:schemeClr val="accent5">
                  <a:lumMod val="50000"/>
                </a:schemeClr>
              </a:solidFill>
            </a:endParaRPr>
          </a:p>
        </p:txBody>
      </p:sp>
    </p:spTree>
    <p:extLst>
      <p:ext uri="{BB962C8B-B14F-4D97-AF65-F5344CB8AC3E}">
        <p14:creationId xmlns:p14="http://schemas.microsoft.com/office/powerpoint/2010/main" xmlns="" val="16946606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6449" y="1752647"/>
            <a:ext cx="11314922" cy="5520140"/>
          </a:xfrm>
        </p:spPr>
        <p:txBody>
          <a:bodyPr>
            <a:noAutofit/>
          </a:bodyPr>
          <a:lstStyle/>
          <a:p>
            <a:r>
              <a:rPr lang="en-US" dirty="0" smtClean="0"/>
              <a:t>In designing the system, the requirement of the customers of the SSG should be thoroughly analyzed. (Since both parties are using the e-commerce solution)</a:t>
            </a:r>
          </a:p>
          <a:p>
            <a:pPr marL="0" indent="0">
              <a:buNone/>
            </a:pPr>
            <a:endParaRPr lang="en-US" dirty="0" smtClean="0"/>
          </a:p>
          <a:p>
            <a:r>
              <a:rPr lang="en-US" dirty="0" smtClean="0"/>
              <a:t>CRM functionality should be fine tuned within the automated system. </a:t>
            </a:r>
          </a:p>
          <a:p>
            <a:pPr marL="0" indent="0">
              <a:buNone/>
            </a:pPr>
            <a:endParaRPr lang="en-US" dirty="0" smtClean="0"/>
          </a:p>
          <a:p>
            <a:r>
              <a:rPr lang="en-US" dirty="0" smtClean="0"/>
              <a:t>System must be designed in order to attract the SSG customers from the traditional mode of consulting to the new system of consulting. </a:t>
            </a:r>
          </a:p>
          <a:p>
            <a:pPr marL="0" indent="0">
              <a:buNone/>
            </a:pPr>
            <a:endParaRPr lang="en-US" dirty="0" smtClean="0"/>
          </a:p>
        </p:txBody>
      </p:sp>
      <p:sp>
        <p:nvSpPr>
          <p:cNvPr id="2" name="TextBox 1"/>
          <p:cNvSpPr txBox="1"/>
          <p:nvPr/>
        </p:nvSpPr>
        <p:spPr>
          <a:xfrm>
            <a:off x="877078" y="429208"/>
            <a:ext cx="7519110" cy="1323439"/>
          </a:xfrm>
          <a:prstGeom prst="rect">
            <a:avLst/>
          </a:prstGeom>
          <a:noFill/>
        </p:spPr>
        <p:txBody>
          <a:bodyPr wrap="none" rtlCol="0">
            <a:spAutoFit/>
          </a:bodyPr>
          <a:lstStyle/>
          <a:p>
            <a:r>
              <a:rPr lang="en-US" sz="4000" b="1" dirty="0" smtClean="0">
                <a:solidFill>
                  <a:schemeClr val="accent5">
                    <a:lumMod val="50000"/>
                  </a:schemeClr>
                </a:solidFill>
              </a:rPr>
              <a:t>Risks in </a:t>
            </a:r>
            <a:r>
              <a:rPr lang="en-US" sz="4000" b="1" i="1" dirty="0" smtClean="0">
                <a:solidFill>
                  <a:schemeClr val="accent5">
                    <a:lumMod val="50000"/>
                  </a:schemeClr>
                </a:solidFill>
              </a:rPr>
              <a:t>Design </a:t>
            </a:r>
            <a:r>
              <a:rPr lang="en-US" sz="4000" b="1" i="1" dirty="0">
                <a:solidFill>
                  <a:schemeClr val="accent5">
                    <a:lumMod val="50000"/>
                  </a:schemeClr>
                </a:solidFill>
              </a:rPr>
              <a:t>and Build Iteration </a:t>
            </a:r>
          </a:p>
          <a:p>
            <a:endParaRPr lang="en-US" sz="4000" b="1" dirty="0">
              <a:solidFill>
                <a:schemeClr val="accent5">
                  <a:lumMod val="50000"/>
                </a:schemeClr>
              </a:solidFill>
            </a:endParaRPr>
          </a:p>
        </p:txBody>
      </p:sp>
    </p:spTree>
    <p:extLst>
      <p:ext uri="{BB962C8B-B14F-4D97-AF65-F5344CB8AC3E}">
        <p14:creationId xmlns:p14="http://schemas.microsoft.com/office/powerpoint/2010/main" xmlns="" val="26427786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6449" y="1408664"/>
            <a:ext cx="11314922" cy="5520140"/>
          </a:xfrm>
        </p:spPr>
        <p:txBody>
          <a:bodyPr>
            <a:noAutofit/>
          </a:bodyPr>
          <a:lstStyle/>
          <a:p>
            <a:pPr marL="0" indent="0">
              <a:buNone/>
            </a:pPr>
            <a:endParaRPr lang="en-US" dirty="0" smtClean="0"/>
          </a:p>
          <a:p>
            <a:r>
              <a:rPr lang="en-US" dirty="0" smtClean="0"/>
              <a:t>Not having clear cut line between the functional model iteration and the design and build iteration. </a:t>
            </a:r>
          </a:p>
          <a:p>
            <a:pPr marL="0" indent="0">
              <a:buNone/>
            </a:pPr>
            <a:endParaRPr lang="en-US" dirty="0" smtClean="0"/>
          </a:p>
          <a:p>
            <a:r>
              <a:rPr lang="en-US" dirty="0" smtClean="0"/>
              <a:t>Shortfalls in externally furnished components. </a:t>
            </a:r>
          </a:p>
          <a:p>
            <a:endParaRPr lang="en-US" dirty="0"/>
          </a:p>
        </p:txBody>
      </p:sp>
      <p:sp>
        <p:nvSpPr>
          <p:cNvPr id="2" name="TextBox 1"/>
          <p:cNvSpPr txBox="1"/>
          <p:nvPr/>
        </p:nvSpPr>
        <p:spPr>
          <a:xfrm>
            <a:off x="877078" y="429208"/>
            <a:ext cx="1588961" cy="1323439"/>
          </a:xfrm>
          <a:prstGeom prst="rect">
            <a:avLst/>
          </a:prstGeom>
          <a:noFill/>
        </p:spPr>
        <p:txBody>
          <a:bodyPr wrap="none" rtlCol="0">
            <a:spAutoFit/>
          </a:bodyPr>
          <a:lstStyle/>
          <a:p>
            <a:r>
              <a:rPr lang="en-US" sz="4000" b="1" dirty="0" err="1" smtClean="0">
                <a:solidFill>
                  <a:schemeClr val="accent5">
                    <a:lumMod val="50000"/>
                  </a:schemeClr>
                </a:solidFill>
              </a:rPr>
              <a:t>Cont</a:t>
            </a:r>
            <a:r>
              <a:rPr lang="en-US" sz="4000" b="1" dirty="0" smtClean="0">
                <a:solidFill>
                  <a:schemeClr val="accent5">
                    <a:lumMod val="50000"/>
                  </a:schemeClr>
                </a:solidFill>
              </a:rPr>
              <a:t>…</a:t>
            </a:r>
            <a:endParaRPr lang="en-US" sz="4000" b="1" dirty="0">
              <a:solidFill>
                <a:schemeClr val="accent5">
                  <a:lumMod val="50000"/>
                </a:schemeClr>
              </a:solidFill>
            </a:endParaRPr>
          </a:p>
          <a:p>
            <a:endParaRPr lang="en-US" sz="4000" b="1" dirty="0">
              <a:solidFill>
                <a:schemeClr val="accent5">
                  <a:lumMod val="50000"/>
                </a:schemeClr>
              </a:solidFill>
            </a:endParaRPr>
          </a:p>
        </p:txBody>
      </p:sp>
    </p:spTree>
    <p:extLst>
      <p:ext uri="{BB962C8B-B14F-4D97-AF65-F5344CB8AC3E}">
        <p14:creationId xmlns:p14="http://schemas.microsoft.com/office/powerpoint/2010/main" xmlns="" val="2208604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379" y="1337860"/>
            <a:ext cx="10515600" cy="5520140"/>
          </a:xfrm>
        </p:spPr>
        <p:txBody>
          <a:bodyPr>
            <a:normAutofit lnSpcReduction="10000"/>
          </a:bodyPr>
          <a:lstStyle/>
          <a:p>
            <a:r>
              <a:rPr lang="en-US" dirty="0" smtClean="0"/>
              <a:t>Unwillingness </a:t>
            </a:r>
            <a:r>
              <a:rPr lang="en-US" dirty="0"/>
              <a:t>to commit to final </a:t>
            </a:r>
            <a:r>
              <a:rPr lang="en-US" dirty="0" smtClean="0"/>
              <a:t>sign-off.</a:t>
            </a:r>
          </a:p>
          <a:p>
            <a:pPr marL="0" indent="0">
              <a:buNone/>
            </a:pPr>
            <a:endParaRPr lang="en-US" dirty="0" smtClean="0"/>
          </a:p>
          <a:p>
            <a:r>
              <a:rPr lang="en-US" dirty="0" smtClean="0"/>
              <a:t>Conducting user training programs incur cost. </a:t>
            </a:r>
          </a:p>
          <a:p>
            <a:pPr marL="0" indent="0">
              <a:buNone/>
            </a:pPr>
            <a:endParaRPr lang="en-US" dirty="0" smtClean="0"/>
          </a:p>
          <a:p>
            <a:r>
              <a:rPr lang="en-US" dirty="0" smtClean="0"/>
              <a:t>Risk in failing in getting the user approval.</a:t>
            </a:r>
          </a:p>
          <a:p>
            <a:pPr marL="0" indent="0">
              <a:buNone/>
            </a:pPr>
            <a:endParaRPr lang="en-US" dirty="0" smtClean="0"/>
          </a:p>
          <a:p>
            <a:r>
              <a:rPr lang="en-US" dirty="0" smtClean="0"/>
              <a:t>Real time performance shortfalls in secureness of the system.</a:t>
            </a:r>
          </a:p>
          <a:p>
            <a:pPr marL="0" indent="0">
              <a:buNone/>
            </a:pPr>
            <a:endParaRPr lang="en-US" dirty="0" smtClean="0"/>
          </a:p>
          <a:p>
            <a:r>
              <a:rPr lang="en-US" dirty="0" smtClean="0"/>
              <a:t>Risks in failing the integration of the system. </a:t>
            </a:r>
          </a:p>
          <a:p>
            <a:pPr marL="0" indent="0">
              <a:buNone/>
            </a:pPr>
            <a:endParaRPr lang="en-US" dirty="0" smtClean="0"/>
          </a:p>
          <a:p>
            <a:r>
              <a:rPr lang="en-US" dirty="0" smtClean="0"/>
              <a:t>Straining Computer Science capabilities. </a:t>
            </a:r>
          </a:p>
          <a:p>
            <a:endParaRPr lang="en-US" dirty="0"/>
          </a:p>
        </p:txBody>
      </p:sp>
      <p:sp>
        <p:nvSpPr>
          <p:cNvPr id="2" name="TextBox 1"/>
          <p:cNvSpPr txBox="1"/>
          <p:nvPr/>
        </p:nvSpPr>
        <p:spPr>
          <a:xfrm>
            <a:off x="636379" y="310243"/>
            <a:ext cx="5438220" cy="1323439"/>
          </a:xfrm>
          <a:prstGeom prst="rect">
            <a:avLst/>
          </a:prstGeom>
          <a:noFill/>
        </p:spPr>
        <p:txBody>
          <a:bodyPr wrap="none" rtlCol="0">
            <a:spAutoFit/>
          </a:bodyPr>
          <a:lstStyle/>
          <a:p>
            <a:r>
              <a:rPr lang="en-US" sz="4000" b="1" dirty="0">
                <a:solidFill>
                  <a:schemeClr val="accent5">
                    <a:lumMod val="50000"/>
                  </a:schemeClr>
                </a:solidFill>
              </a:rPr>
              <a:t>Risks in </a:t>
            </a:r>
            <a:r>
              <a:rPr lang="en-US" sz="4000" b="1" i="1" dirty="0">
                <a:solidFill>
                  <a:schemeClr val="accent5">
                    <a:lumMod val="50000"/>
                  </a:schemeClr>
                </a:solidFill>
              </a:rPr>
              <a:t>Implementation </a:t>
            </a:r>
          </a:p>
          <a:p>
            <a:endParaRPr lang="en-US" sz="4000" b="1" dirty="0">
              <a:solidFill>
                <a:schemeClr val="accent5">
                  <a:lumMod val="50000"/>
                </a:schemeClr>
              </a:solidFill>
            </a:endParaRPr>
          </a:p>
        </p:txBody>
      </p:sp>
    </p:spTree>
    <p:extLst>
      <p:ext uri="{BB962C8B-B14F-4D97-AF65-F5344CB8AC3E}">
        <p14:creationId xmlns:p14="http://schemas.microsoft.com/office/powerpoint/2010/main" xmlns="" val="27063972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6013"/>
            <a:ext cx="12192000" cy="629183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98741" y="0"/>
            <a:ext cx="3293259" cy="1672225"/>
          </a:xfrm>
          <a:prstGeom prst="rect">
            <a:avLst/>
          </a:prstGeom>
        </p:spPr>
      </p:pic>
      <p:sp>
        <p:nvSpPr>
          <p:cNvPr id="11" name="TextBox 10"/>
          <p:cNvSpPr txBox="1"/>
          <p:nvPr/>
        </p:nvSpPr>
        <p:spPr>
          <a:xfrm>
            <a:off x="10248897" y="210968"/>
            <a:ext cx="1697425" cy="1323439"/>
          </a:xfrm>
          <a:prstGeom prst="rect">
            <a:avLst/>
          </a:prstGeom>
          <a:noFill/>
        </p:spPr>
        <p:txBody>
          <a:bodyPr wrap="square" rtlCol="0">
            <a:spAutoFit/>
          </a:bodyPr>
          <a:lstStyle/>
          <a:p>
            <a:r>
              <a:rPr lang="en-US" sz="8000" b="1" dirty="0" smtClean="0">
                <a:solidFill>
                  <a:srgbClr val="FFC000"/>
                </a:solidFill>
                <a:latin typeface="Segoe Marker" panose="03080602040302020204" pitchFamily="66" charset="0"/>
              </a:rPr>
              <a:t>SS</a:t>
            </a:r>
            <a:endParaRPr lang="en-US" sz="8000" b="1" dirty="0">
              <a:solidFill>
                <a:srgbClr val="FFC000"/>
              </a:solidFill>
              <a:latin typeface="Segoe Marker" panose="03080602040302020204" pitchFamily="66" charset="0"/>
            </a:endParaRPr>
          </a:p>
        </p:txBody>
      </p:sp>
      <p:pic>
        <p:nvPicPr>
          <p:cNvPr id="12" name="Picture 11"/>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11226338" y="621954"/>
            <a:ext cx="664510" cy="994280"/>
          </a:xfrm>
          <a:prstGeom prst="rect">
            <a:avLst/>
          </a:prstGeom>
        </p:spPr>
      </p:pic>
      <p:pic>
        <p:nvPicPr>
          <p:cNvPr id="1026" name="Picture 2" descr="http://www.clker.com/cliparts/7/0/3/5/1194989019702707184british_flag_felipescu_01r.svg.hi.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1558593" y="-11030"/>
            <a:ext cx="615490" cy="3662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0" y="6276813"/>
            <a:ext cx="12192000" cy="584775"/>
          </a:xfrm>
          <a:prstGeom prst="rect">
            <a:avLst/>
          </a:prstGeom>
          <a:solidFill>
            <a:schemeClr val="tx1">
              <a:lumMod val="95000"/>
              <a:lumOff val="5000"/>
            </a:schemeClr>
          </a:solidFill>
        </p:spPr>
        <p:txBody>
          <a:bodyPr wrap="square" rtlCol="0">
            <a:spAutoFit/>
          </a:bodyPr>
          <a:lstStyle/>
          <a:p>
            <a:pPr algn="r"/>
            <a:endParaRPr lang="en-US" sz="1600" dirty="0" smtClean="0">
              <a:solidFill>
                <a:schemeClr val="bg1"/>
              </a:solidFill>
              <a:latin typeface="Arial" panose="020B0604020202020204" pitchFamily="34" charset="0"/>
              <a:cs typeface="Arial" panose="020B0604020202020204" pitchFamily="34" charset="0"/>
            </a:endParaRPr>
          </a:p>
          <a:p>
            <a:pPr algn="r"/>
            <a:r>
              <a:rPr lang="en-US" sz="1600" dirty="0" smtClean="0">
                <a:solidFill>
                  <a:schemeClr val="bg1"/>
                </a:solidFill>
                <a:latin typeface="Arial" panose="020B0604020202020204" pitchFamily="34" charset="0"/>
                <a:cs typeface="Arial" panose="020B0604020202020204" pitchFamily="34" charset="0"/>
              </a:rPr>
              <a:t>Sir General John </a:t>
            </a:r>
            <a:r>
              <a:rPr lang="en-US" sz="1600" dirty="0" err="1" smtClean="0">
                <a:solidFill>
                  <a:schemeClr val="bg1"/>
                </a:solidFill>
                <a:latin typeface="Arial" panose="020B0604020202020204" pitchFamily="34" charset="0"/>
                <a:cs typeface="Arial" panose="020B0604020202020204" pitchFamily="34" charset="0"/>
              </a:rPr>
              <a:t>Kotelawala</a:t>
            </a:r>
            <a:r>
              <a:rPr lang="en-US" sz="1600" dirty="0" smtClean="0">
                <a:solidFill>
                  <a:schemeClr val="bg1"/>
                </a:solidFill>
                <a:latin typeface="Arial" panose="020B0604020202020204" pitchFamily="34" charset="0"/>
                <a:cs typeface="Arial" panose="020B0604020202020204" pitchFamily="34" charset="0"/>
              </a:rPr>
              <a:t> Defense University </a:t>
            </a:r>
          </a:p>
        </p:txBody>
      </p:sp>
      <p:sp>
        <p:nvSpPr>
          <p:cNvPr id="9" name="TextBox 8"/>
          <p:cNvSpPr txBox="1"/>
          <p:nvPr/>
        </p:nvSpPr>
        <p:spPr>
          <a:xfrm>
            <a:off x="5973580" y="2635581"/>
            <a:ext cx="5850322" cy="1323439"/>
          </a:xfrm>
          <a:prstGeom prst="rect">
            <a:avLst/>
          </a:prstGeom>
          <a:solidFill>
            <a:schemeClr val="tx1">
              <a:lumMod val="75000"/>
              <a:lumOff val="25000"/>
            </a:schemeClr>
          </a:solidFill>
        </p:spPr>
        <p:txBody>
          <a:bodyPr wrap="square" rtlCol="0">
            <a:spAutoFit/>
          </a:bodyPr>
          <a:lstStyle/>
          <a:p>
            <a:r>
              <a:rPr lang="en-US" sz="4000" b="1" dirty="0" smtClean="0">
                <a:solidFill>
                  <a:schemeClr val="bg1"/>
                </a:solidFill>
                <a:latin typeface="Arial" panose="020B0604020202020204" pitchFamily="34" charset="0"/>
                <a:cs typeface="Arial" panose="020B0604020202020204" pitchFamily="34" charset="0"/>
              </a:rPr>
              <a:t>Risk Management Planning</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308737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5">
                    <a:lumMod val="50000"/>
                  </a:schemeClr>
                </a:solidFill>
                <a:latin typeface="+mn-lt"/>
              </a:rPr>
              <a:t>Risk Management Planning</a:t>
            </a:r>
            <a:endParaRPr lang="en-US" sz="4000" b="1" dirty="0">
              <a:solidFill>
                <a:schemeClr val="accent5">
                  <a:lumMod val="50000"/>
                </a:schemeClr>
              </a:solidFill>
              <a:latin typeface="+mn-lt"/>
            </a:endParaRPr>
          </a:p>
        </p:txBody>
      </p:sp>
      <p:sp>
        <p:nvSpPr>
          <p:cNvPr id="3" name="Content Placeholder 2"/>
          <p:cNvSpPr>
            <a:spLocks noGrp="1"/>
          </p:cNvSpPr>
          <p:nvPr>
            <p:ph idx="1"/>
          </p:nvPr>
        </p:nvSpPr>
        <p:spPr/>
        <p:txBody>
          <a:bodyPr/>
          <a:lstStyle/>
          <a:p>
            <a:r>
              <a:rPr lang="en-US" dirty="0" smtClean="0"/>
              <a:t>The deliverable from this phase is the </a:t>
            </a:r>
            <a:r>
              <a:rPr lang="en-US" b="1" dirty="0" smtClean="0"/>
              <a:t>Risk Management Plan</a:t>
            </a:r>
            <a:r>
              <a:rPr lang="en-US" dirty="0" smtClean="0"/>
              <a:t>.</a:t>
            </a:r>
          </a:p>
          <a:p>
            <a:endParaRPr lang="en-US" dirty="0" smtClean="0"/>
          </a:p>
          <a:p>
            <a:r>
              <a:rPr lang="en-US" dirty="0" smtClean="0"/>
              <a:t>A Risk Management Plan is a document that a project manager prepares to </a:t>
            </a:r>
            <a:r>
              <a:rPr lang="en-US" b="1" dirty="0" smtClean="0"/>
              <a:t>foresee risks</a:t>
            </a:r>
            <a:r>
              <a:rPr lang="en-US" dirty="0" smtClean="0"/>
              <a:t>, </a:t>
            </a:r>
            <a:r>
              <a:rPr lang="en-US" b="1" dirty="0" smtClean="0"/>
              <a:t>estimate impacts</a:t>
            </a:r>
            <a:r>
              <a:rPr lang="en-US" dirty="0" smtClean="0"/>
              <a:t>, and </a:t>
            </a:r>
            <a:r>
              <a:rPr lang="en-US" b="1" dirty="0" smtClean="0"/>
              <a:t>define responses</a:t>
            </a:r>
            <a:r>
              <a:rPr lang="en-US" dirty="0" smtClean="0"/>
              <a:t> to issues.</a:t>
            </a:r>
          </a:p>
          <a:p>
            <a:endParaRPr lang="en-US" dirty="0" smtClean="0"/>
          </a:p>
          <a:p>
            <a:r>
              <a:rPr lang="en-US" dirty="0" smtClean="0"/>
              <a:t>A risk management plans include a </a:t>
            </a:r>
            <a:r>
              <a:rPr lang="en-US" b="1" dirty="0" smtClean="0"/>
              <a:t>risk strategy</a:t>
            </a:r>
            <a:r>
              <a:rPr lang="en-US" dirty="0" smtClean="0"/>
              <a:t>.</a:t>
            </a:r>
          </a:p>
          <a:p>
            <a:endParaRPr lang="en-US" b="1" dirty="0" smtClean="0"/>
          </a:p>
        </p:txBody>
      </p:sp>
    </p:spTree>
    <p:extLst>
      <p:ext uri="{BB962C8B-B14F-4D97-AF65-F5344CB8AC3E}">
        <p14:creationId xmlns:p14="http://schemas.microsoft.com/office/powerpoint/2010/main" xmlns="" val="29025450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6013"/>
            <a:ext cx="12192000" cy="629183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98741" y="0"/>
            <a:ext cx="3293259" cy="1672225"/>
          </a:xfrm>
          <a:prstGeom prst="rect">
            <a:avLst/>
          </a:prstGeom>
        </p:spPr>
      </p:pic>
      <p:sp>
        <p:nvSpPr>
          <p:cNvPr id="11" name="TextBox 10"/>
          <p:cNvSpPr txBox="1"/>
          <p:nvPr/>
        </p:nvSpPr>
        <p:spPr>
          <a:xfrm>
            <a:off x="10248897" y="210968"/>
            <a:ext cx="1697425" cy="1323439"/>
          </a:xfrm>
          <a:prstGeom prst="rect">
            <a:avLst/>
          </a:prstGeom>
          <a:noFill/>
        </p:spPr>
        <p:txBody>
          <a:bodyPr wrap="square" rtlCol="0">
            <a:spAutoFit/>
          </a:bodyPr>
          <a:lstStyle/>
          <a:p>
            <a:r>
              <a:rPr lang="en-US" sz="8000" b="1" dirty="0" smtClean="0">
                <a:solidFill>
                  <a:srgbClr val="FFC000"/>
                </a:solidFill>
                <a:latin typeface="Segoe Marker" panose="03080602040302020204" pitchFamily="66" charset="0"/>
              </a:rPr>
              <a:t>SS</a:t>
            </a:r>
            <a:endParaRPr lang="en-US" sz="8000" b="1" dirty="0">
              <a:solidFill>
                <a:srgbClr val="FFC000"/>
              </a:solidFill>
              <a:latin typeface="Segoe Marker" panose="03080602040302020204" pitchFamily="66" charset="0"/>
            </a:endParaRPr>
          </a:p>
        </p:txBody>
      </p:sp>
      <p:pic>
        <p:nvPicPr>
          <p:cNvPr id="12" name="Picture 11"/>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11226338" y="621954"/>
            <a:ext cx="664510" cy="994280"/>
          </a:xfrm>
          <a:prstGeom prst="rect">
            <a:avLst/>
          </a:prstGeom>
        </p:spPr>
      </p:pic>
      <p:pic>
        <p:nvPicPr>
          <p:cNvPr id="1026" name="Picture 2" descr="http://www.clker.com/cliparts/7/0/3/5/1194989019702707184british_flag_felipescu_01r.svg.hi.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1558593" y="-11030"/>
            <a:ext cx="615490" cy="3662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0" y="6276813"/>
            <a:ext cx="12192000" cy="584775"/>
          </a:xfrm>
          <a:prstGeom prst="rect">
            <a:avLst/>
          </a:prstGeom>
          <a:solidFill>
            <a:schemeClr val="tx1">
              <a:lumMod val="95000"/>
              <a:lumOff val="5000"/>
            </a:schemeClr>
          </a:solidFill>
        </p:spPr>
        <p:txBody>
          <a:bodyPr wrap="square" rtlCol="0">
            <a:spAutoFit/>
          </a:bodyPr>
          <a:lstStyle/>
          <a:p>
            <a:pPr algn="r"/>
            <a:endParaRPr lang="en-US" sz="1600" dirty="0" smtClean="0">
              <a:solidFill>
                <a:schemeClr val="bg1"/>
              </a:solidFill>
              <a:latin typeface="Arial" panose="020B0604020202020204" pitchFamily="34" charset="0"/>
              <a:cs typeface="Arial" panose="020B0604020202020204" pitchFamily="34" charset="0"/>
            </a:endParaRPr>
          </a:p>
          <a:p>
            <a:pPr algn="r"/>
            <a:r>
              <a:rPr lang="en-US" sz="1600" dirty="0" smtClean="0">
                <a:solidFill>
                  <a:schemeClr val="bg1"/>
                </a:solidFill>
                <a:latin typeface="Arial" panose="020B0604020202020204" pitchFamily="34" charset="0"/>
                <a:cs typeface="Arial" panose="020B0604020202020204" pitchFamily="34" charset="0"/>
              </a:rPr>
              <a:t>Sir General John </a:t>
            </a:r>
            <a:r>
              <a:rPr lang="en-US" sz="1600" dirty="0" err="1" smtClean="0">
                <a:solidFill>
                  <a:schemeClr val="bg1"/>
                </a:solidFill>
                <a:latin typeface="Arial" panose="020B0604020202020204" pitchFamily="34" charset="0"/>
                <a:cs typeface="Arial" panose="020B0604020202020204" pitchFamily="34" charset="0"/>
              </a:rPr>
              <a:t>Kotelawala</a:t>
            </a:r>
            <a:r>
              <a:rPr lang="en-US" sz="1600" dirty="0" smtClean="0">
                <a:solidFill>
                  <a:schemeClr val="bg1"/>
                </a:solidFill>
                <a:latin typeface="Arial" panose="020B0604020202020204" pitchFamily="34" charset="0"/>
                <a:cs typeface="Arial" panose="020B0604020202020204" pitchFamily="34" charset="0"/>
              </a:rPr>
              <a:t> Defense University </a:t>
            </a:r>
          </a:p>
        </p:txBody>
      </p:sp>
      <p:sp>
        <p:nvSpPr>
          <p:cNvPr id="9" name="TextBox 8"/>
          <p:cNvSpPr txBox="1"/>
          <p:nvPr/>
        </p:nvSpPr>
        <p:spPr>
          <a:xfrm>
            <a:off x="5973580" y="2635581"/>
            <a:ext cx="5850322" cy="707886"/>
          </a:xfrm>
          <a:prstGeom prst="rect">
            <a:avLst/>
          </a:prstGeom>
          <a:solidFill>
            <a:schemeClr val="tx1">
              <a:lumMod val="75000"/>
              <a:lumOff val="25000"/>
            </a:schemeClr>
          </a:solidFill>
        </p:spPr>
        <p:txBody>
          <a:bodyPr wrap="square" rtlCol="0">
            <a:spAutoFit/>
          </a:bodyPr>
          <a:lstStyle/>
          <a:p>
            <a:r>
              <a:rPr lang="en-US" sz="4000" b="1" dirty="0" smtClean="0">
                <a:solidFill>
                  <a:schemeClr val="bg1"/>
                </a:solidFill>
                <a:latin typeface="Arial" panose="020B0604020202020204" pitchFamily="34" charset="0"/>
                <a:cs typeface="Arial" panose="020B0604020202020204" pitchFamily="34" charset="0"/>
              </a:rPr>
              <a:t>About DSDM…..</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4048938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mn-lt"/>
              </a:rPr>
              <a:t>Risk strategies</a:t>
            </a:r>
            <a:endParaRPr lang="en-US" sz="4000" b="1" dirty="0">
              <a:latin typeface="+mn-lt"/>
            </a:endParaRPr>
          </a:p>
        </p:txBody>
      </p:sp>
      <p:sp>
        <p:nvSpPr>
          <p:cNvPr id="3" name="Content Placeholder 2"/>
          <p:cNvSpPr>
            <a:spLocks noGrp="1"/>
          </p:cNvSpPr>
          <p:nvPr>
            <p:ph idx="1"/>
          </p:nvPr>
        </p:nvSpPr>
        <p:spPr/>
        <p:txBody>
          <a:bodyPr>
            <a:normAutofit lnSpcReduction="10000"/>
          </a:bodyPr>
          <a:lstStyle/>
          <a:p>
            <a:r>
              <a:rPr lang="en-US" b="1" dirty="0" smtClean="0"/>
              <a:t>Avoid risk </a:t>
            </a:r>
            <a:r>
              <a:rPr lang="en-US" dirty="0" smtClean="0"/>
              <a:t>— Change plans to circumvent the problem.</a:t>
            </a:r>
          </a:p>
          <a:p>
            <a:endParaRPr lang="en-US" dirty="0" smtClean="0"/>
          </a:p>
          <a:p>
            <a:r>
              <a:rPr lang="en-US" b="1" dirty="0" smtClean="0"/>
              <a:t>Control/ Mitigate risk </a:t>
            </a:r>
            <a:r>
              <a:rPr lang="en-US" dirty="0" smtClean="0"/>
              <a:t>— Reduces impact or likelihood (or both) through intermediate steps.</a:t>
            </a:r>
          </a:p>
          <a:p>
            <a:endParaRPr lang="en-US" dirty="0" smtClean="0"/>
          </a:p>
          <a:p>
            <a:r>
              <a:rPr lang="en-US" b="1" dirty="0" smtClean="0"/>
              <a:t>Accept risk </a:t>
            </a:r>
            <a:r>
              <a:rPr lang="en-US" dirty="0" smtClean="0"/>
              <a:t>— Take the chance of negative impact, eventually budget the cost.</a:t>
            </a:r>
          </a:p>
          <a:p>
            <a:endParaRPr lang="en-US" dirty="0" smtClean="0"/>
          </a:p>
          <a:p>
            <a:r>
              <a:rPr lang="en-US" b="1" dirty="0" smtClean="0"/>
              <a:t>Transfer risk </a:t>
            </a:r>
            <a:r>
              <a:rPr lang="en-US" dirty="0" smtClean="0"/>
              <a:t>— Outsource risk to third party that can manage the outcome.</a:t>
            </a:r>
            <a:endParaRPr lang="en-US" dirty="0"/>
          </a:p>
        </p:txBody>
      </p:sp>
    </p:spTree>
    <p:extLst>
      <p:ext uri="{BB962C8B-B14F-4D97-AF65-F5344CB8AC3E}">
        <p14:creationId xmlns:p14="http://schemas.microsoft.com/office/powerpoint/2010/main" xmlns="" val="34397906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5">
                    <a:lumMod val="50000"/>
                  </a:schemeClr>
                </a:solidFill>
                <a:latin typeface="+mn-lt"/>
              </a:rPr>
              <a:t>Risk Management Plan Includes..</a:t>
            </a:r>
            <a:endParaRPr lang="en-US" sz="4000" b="1" dirty="0">
              <a:solidFill>
                <a:schemeClr val="accent5">
                  <a:lumMod val="50000"/>
                </a:schemeClr>
              </a:solidFill>
              <a:latin typeface="+mn-lt"/>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173627095"/>
              </p:ext>
            </p:extLst>
          </p:nvPr>
        </p:nvGraphicFramePr>
        <p:xfrm>
          <a:off x="978292" y="1458311"/>
          <a:ext cx="9881938" cy="5059680"/>
        </p:xfrm>
        <a:graphic>
          <a:graphicData uri="http://schemas.openxmlformats.org/drawingml/2006/table">
            <a:tbl>
              <a:tblPr firstRow="1" bandRow="1">
                <a:tableStyleId>{5C22544A-7EE6-4342-B048-85BDC9FD1C3A}</a:tableStyleId>
              </a:tblPr>
              <a:tblGrid>
                <a:gridCol w="2012988"/>
                <a:gridCol w="7868950"/>
              </a:tblGrid>
              <a:tr h="370840">
                <a:tc>
                  <a:txBody>
                    <a:bodyPr/>
                    <a:lstStyle/>
                    <a:p>
                      <a:r>
                        <a:rPr lang="en-US" sz="2800" dirty="0" smtClean="0"/>
                        <a:t>Plan Element</a:t>
                      </a:r>
                      <a:endParaRPr lang="en-US" sz="2800" dirty="0"/>
                    </a:p>
                  </a:txBody>
                  <a:tcPr marL="121920" marR="121920"/>
                </a:tc>
                <a:tc>
                  <a:txBody>
                    <a:bodyPr/>
                    <a:lstStyle/>
                    <a:p>
                      <a:r>
                        <a:rPr lang="en-US" sz="2800" dirty="0" smtClean="0"/>
                        <a:t>Description</a:t>
                      </a:r>
                      <a:endParaRPr lang="en-US" sz="2800" dirty="0"/>
                    </a:p>
                  </a:txBody>
                  <a:tcPr marL="121920" marR="121920"/>
                </a:tc>
              </a:tr>
              <a:tr h="238760">
                <a:tc>
                  <a:txBody>
                    <a:bodyPr/>
                    <a:lstStyle/>
                    <a:p>
                      <a:r>
                        <a:rPr lang="en-US" sz="2800" dirty="0" smtClean="0">
                          <a:solidFill>
                            <a:schemeClr val="accent1">
                              <a:lumMod val="75000"/>
                            </a:schemeClr>
                          </a:solidFill>
                        </a:rPr>
                        <a:t>Risk Factor</a:t>
                      </a:r>
                      <a:endParaRPr lang="en-US" sz="2800" dirty="0">
                        <a:solidFill>
                          <a:schemeClr val="accent1">
                            <a:lumMod val="75000"/>
                          </a:schemeClr>
                        </a:solidFill>
                      </a:endParaRPr>
                    </a:p>
                  </a:txBody>
                  <a:tcPr marL="121920" marR="121920"/>
                </a:tc>
                <a:tc>
                  <a:txBody>
                    <a:bodyPr/>
                    <a:lstStyle/>
                    <a:p>
                      <a:r>
                        <a:rPr lang="en-US" sz="2800" dirty="0" smtClean="0"/>
                        <a:t>It explain the factor  or</a:t>
                      </a:r>
                      <a:r>
                        <a:rPr lang="en-US" sz="2800" baseline="0" dirty="0" smtClean="0"/>
                        <a:t> factors </a:t>
                      </a:r>
                      <a:r>
                        <a:rPr lang="en-US" sz="2800" dirty="0" smtClean="0"/>
                        <a:t>that cause the risk</a:t>
                      </a:r>
                    </a:p>
                    <a:p>
                      <a:endParaRPr lang="en-US" sz="2800" dirty="0"/>
                    </a:p>
                  </a:txBody>
                  <a:tcPr marL="121920" marR="121920"/>
                </a:tc>
              </a:tr>
              <a:tr h="370840">
                <a:tc>
                  <a:txBody>
                    <a:bodyPr/>
                    <a:lstStyle/>
                    <a:p>
                      <a:r>
                        <a:rPr lang="en-US" sz="2800" dirty="0" smtClean="0">
                          <a:solidFill>
                            <a:schemeClr val="accent1">
                              <a:lumMod val="75000"/>
                            </a:schemeClr>
                          </a:solidFill>
                        </a:rPr>
                        <a:t>Risk</a:t>
                      </a:r>
                      <a:endParaRPr lang="en-US" sz="2800" dirty="0">
                        <a:solidFill>
                          <a:schemeClr val="accent1">
                            <a:lumMod val="75000"/>
                          </a:schemeClr>
                        </a:solidFill>
                      </a:endParaRPr>
                    </a:p>
                  </a:txBody>
                  <a:tcPr marL="121920" marR="121920"/>
                </a:tc>
                <a:tc>
                  <a:txBody>
                    <a:bodyPr/>
                    <a:lstStyle/>
                    <a:p>
                      <a:r>
                        <a:rPr lang="en-US" sz="2800" baseline="0" dirty="0" smtClean="0"/>
                        <a:t>List down the potential risks identified in the risk identifications process</a:t>
                      </a:r>
                      <a:endParaRPr lang="en-US" sz="2800" dirty="0" smtClean="0"/>
                    </a:p>
                    <a:p>
                      <a:endParaRPr lang="en-US" sz="2800" dirty="0"/>
                    </a:p>
                  </a:txBody>
                  <a:tcPr marL="121920" marR="121920"/>
                </a:tc>
              </a:tr>
              <a:tr h="370840">
                <a:tc>
                  <a:txBody>
                    <a:bodyPr/>
                    <a:lstStyle/>
                    <a:p>
                      <a:r>
                        <a:rPr lang="en-US" sz="2800" dirty="0" smtClean="0">
                          <a:solidFill>
                            <a:schemeClr val="accent1">
                              <a:lumMod val="75000"/>
                            </a:schemeClr>
                          </a:solidFill>
                        </a:rPr>
                        <a:t>Control Measures</a:t>
                      </a:r>
                      <a:endParaRPr lang="en-US" sz="2800" dirty="0">
                        <a:solidFill>
                          <a:schemeClr val="accent1">
                            <a:lumMod val="75000"/>
                          </a:schemeClr>
                        </a:solidFill>
                      </a:endParaRPr>
                    </a:p>
                  </a:txBody>
                  <a:tcPr marL="121920" marR="121920"/>
                </a:tc>
                <a:tc>
                  <a:txBody>
                    <a:bodyPr/>
                    <a:lstStyle/>
                    <a:p>
                      <a:r>
                        <a:rPr lang="en-US" sz="2800" dirty="0" smtClean="0"/>
                        <a:t>List</a:t>
                      </a:r>
                      <a:r>
                        <a:rPr lang="en-US" sz="2800" baseline="0" dirty="0" smtClean="0"/>
                        <a:t> down the actions that can be taken to eliminate the risk or to control the impact of the particular risk to the project.</a:t>
                      </a:r>
                      <a:endParaRPr lang="en-US" sz="2800" dirty="0" smtClean="0"/>
                    </a:p>
                    <a:p>
                      <a:endParaRPr lang="en-US" sz="2800" dirty="0" smtClean="0"/>
                    </a:p>
                  </a:txBody>
                  <a:tcPr marL="121920" marR="121920"/>
                </a:tc>
              </a:tr>
            </a:tbl>
          </a:graphicData>
        </a:graphic>
      </p:graphicFrame>
    </p:spTree>
    <p:extLst>
      <p:ext uri="{BB962C8B-B14F-4D97-AF65-F5344CB8AC3E}">
        <p14:creationId xmlns:p14="http://schemas.microsoft.com/office/powerpoint/2010/main" xmlns="" val="5958033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69" y="207470"/>
            <a:ext cx="10515600" cy="1325563"/>
          </a:xfrm>
        </p:spPr>
        <p:txBody>
          <a:bodyPr>
            <a:normAutofit/>
          </a:bodyPr>
          <a:lstStyle/>
          <a:p>
            <a:r>
              <a:rPr lang="en-US" sz="4000" b="1" dirty="0" smtClean="0">
                <a:solidFill>
                  <a:schemeClr val="accent5">
                    <a:lumMod val="50000"/>
                  </a:schemeClr>
                </a:solidFill>
                <a:latin typeface="+mn-lt"/>
              </a:rPr>
              <a:t>Proposed Risk Management Plan</a:t>
            </a:r>
            <a:endParaRPr lang="en-US" sz="4000" b="1" dirty="0">
              <a:solidFill>
                <a:schemeClr val="accent5">
                  <a:lumMod val="50000"/>
                </a:schemeClr>
              </a:solidFill>
              <a:latin typeface="+mn-lt"/>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1546776808"/>
              </p:ext>
            </p:extLst>
          </p:nvPr>
        </p:nvGraphicFramePr>
        <p:xfrm>
          <a:off x="680544" y="1384190"/>
          <a:ext cx="11064765" cy="5120640"/>
        </p:xfrm>
        <a:graphic>
          <a:graphicData uri="http://schemas.openxmlformats.org/drawingml/2006/table">
            <a:tbl>
              <a:tblPr firstRow="1" bandRow="1">
                <a:tableStyleId>{5C22544A-7EE6-4342-B048-85BDC9FD1C3A}</a:tableStyleId>
              </a:tblPr>
              <a:tblGrid>
                <a:gridCol w="2253934"/>
                <a:gridCol w="8810831"/>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SSG got</a:t>
                      </a:r>
                      <a:r>
                        <a:rPr lang="en-US" sz="2400" baseline="0" dirty="0" smtClean="0"/>
                        <a:t> a new management, there might be conflicts with their views and the current status of the company due to their lack of experience with company and the lack of knowledge of the company capabilities.</a:t>
                      </a:r>
                    </a:p>
                    <a:p>
                      <a:endParaRPr lang="en-US" sz="2400" dirty="0"/>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Unrealistic schedule and budget</a:t>
                      </a:r>
                    </a:p>
                    <a:p>
                      <a:endParaRPr lang="en-US" sz="2400" dirty="0" smtClean="0"/>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baseline="0" dirty="0" smtClean="0"/>
                        <a:t>Give the new management a good review of the capabilities of the company, up to which extent that the company can bare expenditure In terms of long term investment.</a:t>
                      </a:r>
                    </a:p>
                    <a:p>
                      <a:pPr marL="285750" indent="-285750">
                        <a:buFont typeface="Arial" pitchFamily="34" charset="0"/>
                        <a:buChar char="•"/>
                      </a:pPr>
                      <a:r>
                        <a:rPr lang="en-US" sz="2400" baseline="0" dirty="0" smtClean="0"/>
                        <a:t>Through that new management can prepare a well analyzed schedule and budget which is suitable for the company.</a:t>
                      </a:r>
                      <a:endParaRPr lang="en-US" sz="2400" dirty="0"/>
                    </a:p>
                  </a:txBody>
                  <a:tcPr marL="116840" marR="116840"/>
                </a:tc>
              </a:tr>
            </a:tbl>
          </a:graphicData>
        </a:graphic>
      </p:graphicFrame>
    </p:spTree>
    <p:extLst>
      <p:ext uri="{BB962C8B-B14F-4D97-AF65-F5344CB8AC3E}">
        <p14:creationId xmlns:p14="http://schemas.microsoft.com/office/powerpoint/2010/main" xmlns="" val="41175461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5939"/>
            <a:ext cx="10515600" cy="1325563"/>
          </a:xfrm>
        </p:spPr>
        <p:txBody>
          <a:bodyPr>
            <a:normAutofit/>
          </a:bodyPr>
          <a:lstStyle/>
          <a:p>
            <a:r>
              <a:rPr lang="en-US" sz="4000" b="1" dirty="0" smtClean="0">
                <a:solidFill>
                  <a:schemeClr val="accent5">
                    <a:lumMod val="50000"/>
                  </a:schemeClr>
                </a:solidFill>
                <a:latin typeface="+mn-lt"/>
              </a:rPr>
              <a:t>Cont...</a:t>
            </a:r>
            <a:endParaRPr lang="en-US" sz="4000" b="1" dirty="0">
              <a:solidFill>
                <a:schemeClr val="accent5">
                  <a:lumMod val="50000"/>
                </a:schemeClr>
              </a:solidFill>
              <a:latin typeface="+mn-lt"/>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949766929"/>
              </p:ext>
            </p:extLst>
          </p:nvPr>
        </p:nvGraphicFramePr>
        <p:xfrm>
          <a:off x="838200" y="1273832"/>
          <a:ext cx="10922876" cy="5120640"/>
        </p:xfrm>
        <a:graphic>
          <a:graphicData uri="http://schemas.openxmlformats.org/drawingml/2006/table">
            <a:tbl>
              <a:tblPr firstRow="1" bandRow="1">
                <a:tableStyleId>{5C22544A-7EE6-4342-B048-85BDC9FD1C3A}</a:tableStyleId>
              </a:tblPr>
              <a:tblGrid>
                <a:gridCol w="2225031"/>
                <a:gridCol w="8697845"/>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When adopting new</a:t>
                      </a:r>
                      <a:r>
                        <a:rPr lang="en-US" sz="2400" baseline="0" dirty="0" smtClean="0"/>
                        <a:t> business model, there will be c</a:t>
                      </a:r>
                      <a:r>
                        <a:rPr lang="en-US" sz="2400" dirty="0" smtClean="0"/>
                        <a:t>hange of business</a:t>
                      </a:r>
                      <a:r>
                        <a:rPr lang="en-US" sz="2400" baseline="0" dirty="0" smtClean="0"/>
                        <a:t> requirements</a:t>
                      </a:r>
                      <a:endParaRPr lang="en-US" sz="2400" dirty="0" smtClean="0"/>
                    </a:p>
                    <a:p>
                      <a:endParaRPr lang="en-US" sz="2400" dirty="0"/>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Failing the correct selection on selecting the technology merged with the business requirement</a:t>
                      </a:r>
                    </a:p>
                    <a:p>
                      <a:endParaRPr lang="en-US" sz="2400" dirty="0"/>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dirty="0" smtClean="0"/>
                        <a:t>Do</a:t>
                      </a:r>
                      <a:r>
                        <a:rPr lang="en-US" sz="2400" baseline="0" dirty="0" smtClean="0"/>
                        <a:t> a good analyze on adopted technologies by other companies when fulfilling these types of business requirements. </a:t>
                      </a:r>
                    </a:p>
                    <a:p>
                      <a:pPr marL="285750" indent="-285750">
                        <a:buFont typeface="Arial" pitchFamily="34" charset="0"/>
                        <a:buChar char="•"/>
                      </a:pPr>
                      <a:r>
                        <a:rPr lang="en-US" sz="2400" baseline="0" dirty="0" smtClean="0"/>
                        <a:t>Analyze the impact of those technologies to the project and adopt the most suitable and effective for the project development.</a:t>
                      </a:r>
                      <a:endParaRPr lang="en-US" sz="2400" dirty="0" smtClean="0"/>
                    </a:p>
                    <a:p>
                      <a:endParaRPr lang="en-US" sz="2400" dirty="0" smtClean="0"/>
                    </a:p>
                    <a:p>
                      <a:endParaRPr lang="en-US" sz="2400" dirty="0"/>
                    </a:p>
                  </a:txBody>
                  <a:tcPr marL="116840" marR="116840"/>
                </a:tc>
              </a:tr>
            </a:tbl>
          </a:graphicData>
        </a:graphic>
      </p:graphicFrame>
    </p:spTree>
    <p:extLst>
      <p:ext uri="{BB962C8B-B14F-4D97-AF65-F5344CB8AC3E}">
        <p14:creationId xmlns:p14="http://schemas.microsoft.com/office/powerpoint/2010/main" xmlns="" val="40804165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1177910700"/>
              </p:ext>
            </p:extLst>
          </p:nvPr>
        </p:nvGraphicFramePr>
        <p:xfrm>
          <a:off x="441434" y="258554"/>
          <a:ext cx="11461530" cy="6583680"/>
        </p:xfrm>
        <a:graphic>
          <a:graphicData uri="http://schemas.openxmlformats.org/drawingml/2006/table">
            <a:tbl>
              <a:tblPr firstRow="1" bandRow="1">
                <a:tableStyleId>{5C22544A-7EE6-4342-B048-85BDC9FD1C3A}</a:tableStyleId>
              </a:tblPr>
              <a:tblGrid>
                <a:gridCol w="2334757"/>
                <a:gridCol w="9126773"/>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Not having all the detail agreed at the start</a:t>
                      </a:r>
                    </a:p>
                    <a:p>
                      <a:pPr marL="285750" indent="-285750">
                        <a:buFont typeface="Arial" pitchFamily="34" charset="0"/>
                        <a:buChar char="•"/>
                      </a:pPr>
                      <a:r>
                        <a:rPr lang="en-US" sz="2400" dirty="0" smtClean="0"/>
                        <a:t>Misleading of requirement analysts</a:t>
                      </a:r>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Identifying more sophisticated requirements which will not be affordable by the development team due to time and budgetary constraints</a:t>
                      </a:r>
                    </a:p>
                    <a:p>
                      <a:pPr marL="285750" indent="-285750">
                        <a:buFont typeface="Arial" pitchFamily="34" charset="0"/>
                        <a:buChar char="•"/>
                      </a:pPr>
                      <a:r>
                        <a:rPr lang="en-US" sz="2400" dirty="0" smtClean="0"/>
                        <a:t>Conflicts in the new requirements</a:t>
                      </a:r>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dirty="0" smtClean="0"/>
                        <a:t>Gather all the possible</a:t>
                      </a:r>
                      <a:r>
                        <a:rPr lang="en-US" sz="2400" baseline="0" dirty="0" smtClean="0"/>
                        <a:t> details on the project and its outcome at the very early stage of the project development before deciding the functional requirements</a:t>
                      </a:r>
                    </a:p>
                    <a:p>
                      <a:pPr marL="285750" indent="-285750">
                        <a:buFont typeface="Arial" pitchFamily="34" charset="0"/>
                        <a:buChar char="•"/>
                      </a:pPr>
                      <a:r>
                        <a:rPr lang="en-US" sz="2400" baseline="0" dirty="0" smtClean="0"/>
                        <a:t>When confirming the functional requirements, analyze the possibility of those requirements with available time and budget.</a:t>
                      </a:r>
                    </a:p>
                    <a:p>
                      <a:pPr marL="285750" indent="-285750">
                        <a:buFont typeface="Arial" pitchFamily="34" charset="0"/>
                        <a:buChar char="•"/>
                      </a:pPr>
                      <a:r>
                        <a:rPr lang="en-US" sz="2400" baseline="0" dirty="0" smtClean="0"/>
                        <a:t>Choose most suitable and possible requirement as the functional requirements to be developed.</a:t>
                      </a:r>
                    </a:p>
                    <a:p>
                      <a:pPr marL="285750" indent="-285750">
                        <a:buFont typeface="Arial" pitchFamily="34" charset="0"/>
                        <a:buChar char="•"/>
                      </a:pPr>
                      <a:r>
                        <a:rPr lang="en-US" sz="2400" baseline="0" dirty="0" smtClean="0"/>
                        <a:t>If there are any conflicting requirements discuss them with related stakeholders and come to an agreement whether to go for alternative way or any other solution.</a:t>
                      </a:r>
                      <a:endParaRPr lang="en-US" sz="2400" dirty="0" smtClean="0"/>
                    </a:p>
                  </a:txBody>
                  <a:tcPr marL="116840" marR="116840"/>
                </a:tc>
              </a:tr>
            </a:tbl>
          </a:graphicData>
        </a:graphic>
      </p:graphicFrame>
    </p:spTree>
    <p:extLst>
      <p:ext uri="{BB962C8B-B14F-4D97-AF65-F5344CB8AC3E}">
        <p14:creationId xmlns:p14="http://schemas.microsoft.com/office/powerpoint/2010/main" xmlns="" val="8638659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826627696"/>
              </p:ext>
            </p:extLst>
          </p:nvPr>
        </p:nvGraphicFramePr>
        <p:xfrm>
          <a:off x="554420" y="722039"/>
          <a:ext cx="11238187" cy="5486400"/>
        </p:xfrm>
        <a:graphic>
          <a:graphicData uri="http://schemas.openxmlformats.org/drawingml/2006/table">
            <a:tbl>
              <a:tblPr firstRow="1" bandRow="1">
                <a:tableStyleId>{5C22544A-7EE6-4342-B048-85BDC9FD1C3A}</a:tableStyleId>
              </a:tblPr>
              <a:tblGrid>
                <a:gridCol w="2289261"/>
                <a:gridCol w="8948926"/>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Since they are going to adopt new technology,</a:t>
                      </a:r>
                      <a:r>
                        <a:rPr lang="en-US" sz="2400" baseline="0" dirty="0" smtClean="0"/>
                        <a:t> they will have to held workshops to make stakeholders more aware</a:t>
                      </a:r>
                      <a:endParaRPr lang="en-US" sz="2400" dirty="0" smtClean="0"/>
                    </a:p>
                    <a:p>
                      <a:endParaRPr lang="en-US" sz="2400" dirty="0"/>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Sometimes workshops might consume more cost</a:t>
                      </a:r>
                    </a:p>
                    <a:p>
                      <a:endParaRPr lang="en-US" sz="2400" dirty="0"/>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dirty="0" smtClean="0"/>
                        <a:t>Try</a:t>
                      </a:r>
                      <a:r>
                        <a:rPr lang="en-US" sz="2400" baseline="0" dirty="0" smtClean="0"/>
                        <a:t> to avoid unnecessary regular workshops</a:t>
                      </a:r>
                      <a:endParaRPr lang="en-US" sz="2400" dirty="0" smtClean="0"/>
                    </a:p>
                    <a:p>
                      <a:pPr marL="285750" indent="-285750">
                        <a:buFont typeface="Arial" pitchFamily="34" charset="0"/>
                        <a:buChar char="•"/>
                      </a:pPr>
                      <a:r>
                        <a:rPr lang="en-US" sz="2400" dirty="0" smtClean="0"/>
                        <a:t>Organize</a:t>
                      </a:r>
                      <a:r>
                        <a:rPr lang="en-US" sz="2400" baseline="0" dirty="0" smtClean="0"/>
                        <a:t> and cover more content from one workshop being held</a:t>
                      </a:r>
                    </a:p>
                    <a:p>
                      <a:pPr marL="285750" indent="-285750">
                        <a:buFont typeface="Arial" pitchFamily="34" charset="0"/>
                        <a:buChar char="•"/>
                      </a:pPr>
                      <a:r>
                        <a:rPr lang="en-US" sz="2400" baseline="0" dirty="0" smtClean="0"/>
                        <a:t>Make sure that all the stakeholders attend to the workshop making full use of it.</a:t>
                      </a:r>
                    </a:p>
                    <a:p>
                      <a:pPr marL="285750" indent="-285750">
                        <a:buFont typeface="Arial" pitchFamily="34" charset="0"/>
                        <a:buChar char="•"/>
                      </a:pPr>
                      <a:r>
                        <a:rPr lang="en-US" sz="2400" baseline="0" dirty="0" smtClean="0"/>
                        <a:t>Before organizing workshop find out whether there are any other possible alternative way to gain the same results which cost less such video conferences</a:t>
                      </a:r>
                      <a:endParaRPr lang="en-US" sz="2400" dirty="0" smtClean="0"/>
                    </a:p>
                    <a:p>
                      <a:endParaRPr lang="en-US" sz="2400" dirty="0"/>
                    </a:p>
                  </a:txBody>
                  <a:tcPr marL="116840" marR="116840"/>
                </a:tc>
              </a:tr>
            </a:tbl>
          </a:graphicData>
        </a:graphic>
      </p:graphicFrame>
    </p:spTree>
    <p:extLst>
      <p:ext uri="{BB962C8B-B14F-4D97-AF65-F5344CB8AC3E}">
        <p14:creationId xmlns:p14="http://schemas.microsoft.com/office/powerpoint/2010/main" xmlns="" val="23873749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3064773654"/>
              </p:ext>
            </p:extLst>
          </p:nvPr>
        </p:nvGraphicFramePr>
        <p:xfrm>
          <a:off x="758267" y="393750"/>
          <a:ext cx="10515600" cy="6217920"/>
        </p:xfrm>
        <a:graphic>
          <a:graphicData uri="http://schemas.openxmlformats.org/drawingml/2006/table">
            <a:tbl>
              <a:tblPr firstRow="1" bandRow="1">
                <a:tableStyleId>{5C22544A-7EE6-4342-B048-85BDC9FD1C3A}</a:tableStyleId>
              </a:tblPr>
              <a:tblGrid>
                <a:gridCol w="2142067"/>
                <a:gridCol w="8373533"/>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During the development users might bring up new</a:t>
                      </a:r>
                      <a:r>
                        <a:rPr lang="en-US" sz="2400" baseline="0" dirty="0" smtClean="0"/>
                        <a:t> requirements and sometimes developers might have to change requirements due to misleading</a:t>
                      </a:r>
                      <a:endParaRPr lang="en-US" sz="2400" dirty="0" smtClean="0"/>
                    </a:p>
                    <a:p>
                      <a:endParaRPr lang="en-US" sz="2400" dirty="0"/>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Continuing stream of requirement changes might affect finish project in time</a:t>
                      </a:r>
                    </a:p>
                    <a:p>
                      <a:endParaRPr lang="en-US" sz="2400" dirty="0"/>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dirty="0" smtClean="0"/>
                        <a:t>When </a:t>
                      </a:r>
                      <a:r>
                        <a:rPr lang="en-US" sz="2400" baseline="0" dirty="0" smtClean="0"/>
                        <a:t>gathering requirement, discuss with users in-depth. </a:t>
                      </a:r>
                    </a:p>
                    <a:p>
                      <a:pPr marL="285750" indent="-285750">
                        <a:buFont typeface="Arial" pitchFamily="34" charset="0"/>
                        <a:buChar char="•"/>
                      </a:pPr>
                      <a:r>
                        <a:rPr lang="en-US" sz="2400" baseline="0" dirty="0" smtClean="0"/>
                        <a:t>Come to the same understanding with user of the requirement they are suggesting.</a:t>
                      </a:r>
                    </a:p>
                    <a:p>
                      <a:pPr marL="285750" indent="-285750">
                        <a:buFont typeface="Arial" pitchFamily="34" charset="0"/>
                        <a:buChar char="•"/>
                      </a:pPr>
                      <a:r>
                        <a:rPr lang="en-US" sz="2400" baseline="0" dirty="0" smtClean="0"/>
                        <a:t>If there are conflicts in requirements, identify them and make solutions discussing with users.</a:t>
                      </a:r>
                    </a:p>
                    <a:p>
                      <a:pPr marL="285750" indent="-285750">
                        <a:buFont typeface="Arial" pitchFamily="34" charset="0"/>
                        <a:buChar char="•"/>
                      </a:pPr>
                      <a:r>
                        <a:rPr lang="en-US" sz="2400" baseline="0" dirty="0" smtClean="0"/>
                        <a:t>Finally, come to an agreement with user that this is what they really requires.</a:t>
                      </a:r>
                      <a:endParaRPr lang="en-US" sz="2400" dirty="0" smtClean="0"/>
                    </a:p>
                    <a:p>
                      <a:endParaRPr lang="en-US" sz="2400" dirty="0"/>
                    </a:p>
                  </a:txBody>
                  <a:tcPr marL="116840" marR="116840"/>
                </a:tc>
              </a:tr>
            </a:tbl>
          </a:graphicData>
        </a:graphic>
      </p:graphicFrame>
    </p:spTree>
    <p:extLst>
      <p:ext uri="{BB962C8B-B14F-4D97-AF65-F5344CB8AC3E}">
        <p14:creationId xmlns:p14="http://schemas.microsoft.com/office/powerpoint/2010/main" xmlns="" val="21119307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3177558041"/>
              </p:ext>
            </p:extLst>
          </p:nvPr>
        </p:nvGraphicFramePr>
        <p:xfrm>
          <a:off x="743607" y="674742"/>
          <a:ext cx="10515600" cy="5486400"/>
        </p:xfrm>
        <a:graphic>
          <a:graphicData uri="http://schemas.openxmlformats.org/drawingml/2006/table">
            <a:tbl>
              <a:tblPr firstRow="1" bandRow="1">
                <a:tableStyleId>{5C22544A-7EE6-4342-B048-85BDC9FD1C3A}</a:tableStyleId>
              </a:tblPr>
              <a:tblGrid>
                <a:gridCol w="2142067"/>
                <a:gridCol w="8373533"/>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Traditional</a:t>
                      </a:r>
                      <a:r>
                        <a:rPr lang="en-US" sz="2400" baseline="0" dirty="0" smtClean="0"/>
                        <a:t> </a:t>
                      </a:r>
                      <a:r>
                        <a:rPr lang="en-US" sz="2400" dirty="0" smtClean="0"/>
                        <a:t>CRM is replaced by an automated system with</a:t>
                      </a:r>
                      <a:r>
                        <a:rPr lang="en-US" sz="2400" baseline="0" dirty="0" smtClean="0"/>
                        <a:t> less performance</a:t>
                      </a:r>
                      <a:endParaRPr lang="en-US" sz="2400" dirty="0" smtClean="0"/>
                    </a:p>
                    <a:p>
                      <a:pPr marL="285750" indent="-285750">
                        <a:buFont typeface="Arial" pitchFamily="34" charset="0"/>
                        <a:buChar char="•"/>
                      </a:pPr>
                      <a:endParaRPr lang="en-US" sz="2400" dirty="0"/>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CRM functionality is not improved</a:t>
                      </a:r>
                      <a:r>
                        <a:rPr lang="en-US" sz="2400" baseline="0" dirty="0" smtClean="0"/>
                        <a:t> </a:t>
                      </a:r>
                      <a:r>
                        <a:rPr lang="en-US" sz="2400" dirty="0" smtClean="0"/>
                        <a:t>by the automated system as anticipated</a:t>
                      </a:r>
                    </a:p>
                    <a:p>
                      <a:endParaRPr lang="en-US" sz="2400" dirty="0"/>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baseline="0" dirty="0" smtClean="0"/>
                        <a:t>Go through CRM systems of other companies and analyze their functionalities and the faults they have brought up.</a:t>
                      </a:r>
                    </a:p>
                    <a:p>
                      <a:pPr marL="285750" indent="-285750">
                        <a:buFont typeface="Arial" pitchFamily="34" charset="0"/>
                        <a:buChar char="•"/>
                      </a:pPr>
                      <a:r>
                        <a:rPr lang="en-US" sz="2400" baseline="0" dirty="0" smtClean="0"/>
                        <a:t>Considering all these analyzes finally develop the system with better functionalities and avoiding the faults that might come up as identified in other systems.</a:t>
                      </a:r>
                      <a:endParaRPr lang="en-US" sz="2400" dirty="0" smtClean="0"/>
                    </a:p>
                    <a:p>
                      <a:endParaRPr lang="en-US" sz="2400" dirty="0" smtClean="0"/>
                    </a:p>
                    <a:p>
                      <a:endParaRPr lang="en-US" sz="2400" dirty="0"/>
                    </a:p>
                  </a:txBody>
                  <a:tcPr marL="116840" marR="116840"/>
                </a:tc>
              </a:tr>
            </a:tbl>
          </a:graphicData>
        </a:graphic>
      </p:graphicFrame>
    </p:spTree>
    <p:extLst>
      <p:ext uri="{BB962C8B-B14F-4D97-AF65-F5344CB8AC3E}">
        <p14:creationId xmlns:p14="http://schemas.microsoft.com/office/powerpoint/2010/main" xmlns="" val="14899808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3932019691"/>
              </p:ext>
            </p:extLst>
          </p:nvPr>
        </p:nvGraphicFramePr>
        <p:xfrm>
          <a:off x="727841" y="722039"/>
          <a:ext cx="10515600" cy="5486400"/>
        </p:xfrm>
        <a:graphic>
          <a:graphicData uri="http://schemas.openxmlformats.org/drawingml/2006/table">
            <a:tbl>
              <a:tblPr firstRow="1" bandRow="1">
                <a:tableStyleId>{5C22544A-7EE6-4342-B048-85BDC9FD1C3A}</a:tableStyleId>
              </a:tblPr>
              <a:tblGrid>
                <a:gridCol w="2142067"/>
                <a:gridCol w="8373533"/>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Sometimes</a:t>
                      </a:r>
                      <a:r>
                        <a:rPr lang="en-US" sz="2400" baseline="0" dirty="0" smtClean="0"/>
                        <a:t> developers have to adopt components from external sources</a:t>
                      </a:r>
                      <a:endParaRPr lang="en-US" sz="2400" dirty="0" smtClean="0"/>
                    </a:p>
                    <a:p>
                      <a:endParaRPr lang="en-US" sz="2400" dirty="0"/>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Shortfalls in externally furnished components. </a:t>
                      </a:r>
                    </a:p>
                    <a:p>
                      <a:endParaRPr lang="en-US" sz="2400" dirty="0"/>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dirty="0" smtClean="0"/>
                        <a:t>When integrating components externally analyze well of their reliability through it’s previously used occasions and other people’s feedback</a:t>
                      </a:r>
                    </a:p>
                    <a:p>
                      <a:pPr marL="285750" indent="-285750">
                        <a:buFont typeface="Arial" pitchFamily="34" charset="0"/>
                        <a:buChar char="•"/>
                      </a:pPr>
                      <a:r>
                        <a:rPr lang="en-US" sz="2400" dirty="0" smtClean="0"/>
                        <a:t>Make sure those external</a:t>
                      </a:r>
                      <a:r>
                        <a:rPr lang="en-US" sz="2400" baseline="0" dirty="0" smtClean="0"/>
                        <a:t> components fits well when integrating them with the components being developed</a:t>
                      </a:r>
                      <a:endParaRPr lang="en-US" sz="2400" dirty="0" smtClean="0"/>
                    </a:p>
                    <a:p>
                      <a:pPr marL="285750" indent="-285750">
                        <a:buFont typeface="Arial" pitchFamily="34" charset="0"/>
                        <a:buChar char="•"/>
                      </a:pPr>
                      <a:r>
                        <a:rPr lang="en-US" sz="2400" dirty="0" smtClean="0"/>
                        <a:t>Make sure that those sources have earned good trust for</a:t>
                      </a:r>
                      <a:r>
                        <a:rPr lang="en-US" sz="2400" baseline="0" dirty="0" smtClean="0"/>
                        <a:t> their product</a:t>
                      </a:r>
                      <a:endParaRPr lang="en-US" sz="2400" dirty="0" smtClean="0"/>
                    </a:p>
                    <a:p>
                      <a:endParaRPr lang="en-US" sz="2400" dirty="0"/>
                    </a:p>
                  </a:txBody>
                  <a:tcPr marL="116840" marR="116840"/>
                </a:tc>
              </a:tr>
            </a:tbl>
          </a:graphicData>
        </a:graphic>
      </p:graphicFrame>
    </p:spTree>
    <p:extLst>
      <p:ext uri="{BB962C8B-B14F-4D97-AF65-F5344CB8AC3E}">
        <p14:creationId xmlns:p14="http://schemas.microsoft.com/office/powerpoint/2010/main" xmlns="" val="14343373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1269715634"/>
              </p:ext>
            </p:extLst>
          </p:nvPr>
        </p:nvGraphicFramePr>
        <p:xfrm>
          <a:off x="696311" y="706273"/>
          <a:ext cx="10515600" cy="5486400"/>
        </p:xfrm>
        <a:graphic>
          <a:graphicData uri="http://schemas.openxmlformats.org/drawingml/2006/table">
            <a:tbl>
              <a:tblPr firstRow="1" bandRow="1">
                <a:tableStyleId>{5C22544A-7EE6-4342-B048-85BDC9FD1C3A}</a:tableStyleId>
              </a:tblPr>
              <a:tblGrid>
                <a:gridCol w="2142067"/>
                <a:gridCol w="8373533"/>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Since users are going to use a new system, they require training</a:t>
                      </a:r>
                    </a:p>
                    <a:p>
                      <a:endParaRPr lang="en-US" sz="2400" dirty="0"/>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Conducting user training programs incur cost. </a:t>
                      </a:r>
                    </a:p>
                    <a:p>
                      <a:endParaRPr lang="en-US" sz="2400" dirty="0"/>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dirty="0" smtClean="0"/>
                        <a:t>To</a:t>
                      </a:r>
                      <a:r>
                        <a:rPr lang="en-US" sz="2400" baseline="0" dirty="0" smtClean="0"/>
                        <a:t> give the awareness of using the system to users, basically focus to give it through the user manual by designing a good, understandable user manual</a:t>
                      </a:r>
                    </a:p>
                    <a:p>
                      <a:pPr marL="285750" indent="-285750">
                        <a:buFont typeface="Arial" pitchFamily="34" charset="0"/>
                        <a:buChar char="•"/>
                      </a:pPr>
                      <a:r>
                        <a:rPr lang="en-US" sz="2400" dirty="0" smtClean="0"/>
                        <a:t>Use videos that</a:t>
                      </a:r>
                      <a:r>
                        <a:rPr lang="en-US" sz="2400" baseline="0" dirty="0" smtClean="0"/>
                        <a:t> include training programs and distribute among the users which will give them lesson as a real time training session</a:t>
                      </a:r>
                    </a:p>
                    <a:p>
                      <a:endParaRPr lang="en-US" sz="2400" dirty="0" smtClean="0"/>
                    </a:p>
                    <a:p>
                      <a:endParaRPr lang="en-US" sz="2400" dirty="0" smtClean="0"/>
                    </a:p>
                    <a:p>
                      <a:endParaRPr lang="en-US" sz="2400" dirty="0"/>
                    </a:p>
                  </a:txBody>
                  <a:tcPr marL="116840" marR="116840"/>
                </a:tc>
              </a:tr>
            </a:tbl>
          </a:graphicData>
        </a:graphic>
      </p:graphicFrame>
    </p:spTree>
    <p:extLst>
      <p:ext uri="{BB962C8B-B14F-4D97-AF65-F5344CB8AC3E}">
        <p14:creationId xmlns:p14="http://schemas.microsoft.com/office/powerpoint/2010/main" xmlns="" val="1773138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46013"/>
            <a:ext cx="12192000" cy="629183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8898741" y="0"/>
            <a:ext cx="3293259" cy="1672225"/>
          </a:xfrm>
          <a:prstGeom prst="rect">
            <a:avLst/>
          </a:prstGeom>
        </p:spPr>
      </p:pic>
      <p:sp>
        <p:nvSpPr>
          <p:cNvPr id="11" name="TextBox 10"/>
          <p:cNvSpPr txBox="1"/>
          <p:nvPr/>
        </p:nvSpPr>
        <p:spPr>
          <a:xfrm>
            <a:off x="10248897" y="210968"/>
            <a:ext cx="1697425" cy="1323439"/>
          </a:xfrm>
          <a:prstGeom prst="rect">
            <a:avLst/>
          </a:prstGeom>
          <a:noFill/>
        </p:spPr>
        <p:txBody>
          <a:bodyPr wrap="square" rtlCol="0">
            <a:spAutoFit/>
          </a:bodyPr>
          <a:lstStyle/>
          <a:p>
            <a:r>
              <a:rPr lang="en-US" sz="8000" b="1" dirty="0" smtClean="0">
                <a:solidFill>
                  <a:srgbClr val="FFC000"/>
                </a:solidFill>
                <a:latin typeface="Segoe Marker" panose="03080602040302020204" pitchFamily="66" charset="0"/>
              </a:rPr>
              <a:t>SS</a:t>
            </a:r>
            <a:endParaRPr lang="en-US" sz="8000" b="1" dirty="0">
              <a:solidFill>
                <a:srgbClr val="FFC000"/>
              </a:solidFill>
              <a:latin typeface="Segoe Marker" panose="03080602040302020204" pitchFamily="66" charset="0"/>
            </a:endParaRPr>
          </a:p>
        </p:txBody>
      </p:sp>
      <p:pic>
        <p:nvPicPr>
          <p:cNvPr id="12" name="Picture 11"/>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11226338" y="621954"/>
            <a:ext cx="664510" cy="994280"/>
          </a:xfrm>
          <a:prstGeom prst="rect">
            <a:avLst/>
          </a:prstGeom>
        </p:spPr>
      </p:pic>
      <p:pic>
        <p:nvPicPr>
          <p:cNvPr id="1026" name="Picture 2" descr="http://www.clker.com/cliparts/7/0/3/5/1194989019702707184british_flag_felipescu_01r.svg.hi.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flipH="1">
            <a:off x="11558593" y="-11030"/>
            <a:ext cx="615490" cy="3662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0" y="6276813"/>
            <a:ext cx="12192000" cy="584775"/>
          </a:xfrm>
          <a:prstGeom prst="rect">
            <a:avLst/>
          </a:prstGeom>
          <a:solidFill>
            <a:schemeClr val="tx1">
              <a:lumMod val="95000"/>
              <a:lumOff val="5000"/>
            </a:schemeClr>
          </a:solidFill>
        </p:spPr>
        <p:txBody>
          <a:bodyPr wrap="square" rtlCol="0">
            <a:spAutoFit/>
          </a:bodyPr>
          <a:lstStyle/>
          <a:p>
            <a:pPr algn="r"/>
            <a:endParaRPr lang="en-US" sz="1600" dirty="0" smtClean="0">
              <a:solidFill>
                <a:schemeClr val="bg1"/>
              </a:solidFill>
              <a:latin typeface="Arial" panose="020B0604020202020204" pitchFamily="34" charset="0"/>
              <a:cs typeface="Arial" panose="020B0604020202020204" pitchFamily="34" charset="0"/>
            </a:endParaRPr>
          </a:p>
          <a:p>
            <a:pPr algn="r"/>
            <a:r>
              <a:rPr lang="en-US" sz="1600" dirty="0" smtClean="0">
                <a:solidFill>
                  <a:schemeClr val="bg1"/>
                </a:solidFill>
                <a:latin typeface="Arial" panose="020B0604020202020204" pitchFamily="34" charset="0"/>
                <a:cs typeface="Arial" panose="020B0604020202020204" pitchFamily="34" charset="0"/>
              </a:rPr>
              <a:t>Sir General John </a:t>
            </a:r>
            <a:r>
              <a:rPr lang="en-US" sz="1600" dirty="0" err="1" smtClean="0">
                <a:solidFill>
                  <a:schemeClr val="bg1"/>
                </a:solidFill>
                <a:latin typeface="Arial" panose="020B0604020202020204" pitchFamily="34" charset="0"/>
                <a:cs typeface="Arial" panose="020B0604020202020204" pitchFamily="34" charset="0"/>
              </a:rPr>
              <a:t>Kotelawala</a:t>
            </a:r>
            <a:r>
              <a:rPr lang="en-US" sz="1600" dirty="0" smtClean="0">
                <a:solidFill>
                  <a:schemeClr val="bg1"/>
                </a:solidFill>
                <a:latin typeface="Arial" panose="020B0604020202020204" pitchFamily="34" charset="0"/>
                <a:cs typeface="Arial" panose="020B0604020202020204" pitchFamily="34" charset="0"/>
              </a:rPr>
              <a:t> Defense University </a:t>
            </a:r>
          </a:p>
        </p:txBody>
      </p:sp>
      <p:pic>
        <p:nvPicPr>
          <p:cNvPr id="2" name="Dynamic Systems Development Method">
            <a:hlinkClick r:id="" action="ppaction://media"/>
          </p:cNvPr>
          <p:cNvPicPr>
            <a:picLocks noChangeAspect="1"/>
          </p:cNvPicPr>
          <p:nvPr>
            <a:videoFile r:link="rId1"/>
            <p:extLst>
              <p:ext uri="{DAA4B4D4-6D71-4841-9C94-3DE7FCFB9230}">
                <p14:media xmlns:p14="http://schemas.microsoft.com/office/powerpoint/2010/main" xmlns="" r:embed="rId8"/>
              </p:ext>
            </p:extLst>
          </p:nvPr>
        </p:nvPicPr>
        <p:blipFill>
          <a:blip r:embed="rId9"/>
          <a:stretch>
            <a:fillRect/>
          </a:stretch>
        </p:blipFill>
        <p:spPr>
          <a:xfrm>
            <a:off x="5817477" y="1683256"/>
            <a:ext cx="6356608" cy="4562562"/>
          </a:xfrm>
          <a:prstGeom prst="rect">
            <a:avLst/>
          </a:prstGeom>
        </p:spPr>
      </p:pic>
    </p:spTree>
    <p:extLst>
      <p:ext uri="{BB962C8B-B14F-4D97-AF65-F5344CB8AC3E}">
        <p14:creationId xmlns:p14="http://schemas.microsoft.com/office/powerpoint/2010/main" xmlns="" val="18361719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1244515926"/>
              </p:ext>
            </p:extLst>
          </p:nvPr>
        </p:nvGraphicFramePr>
        <p:xfrm>
          <a:off x="806669" y="1100411"/>
          <a:ext cx="10515600" cy="5120640"/>
        </p:xfrm>
        <a:graphic>
          <a:graphicData uri="http://schemas.openxmlformats.org/drawingml/2006/table">
            <a:tbl>
              <a:tblPr firstRow="1" bandRow="1">
                <a:tableStyleId>{5C22544A-7EE6-4342-B048-85BDC9FD1C3A}</a:tableStyleId>
              </a:tblPr>
              <a:tblGrid>
                <a:gridCol w="2142067"/>
                <a:gridCol w="8373533"/>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Users</a:t>
                      </a:r>
                      <a:r>
                        <a:rPr lang="en-US" sz="2400" baseline="0" dirty="0" smtClean="0"/>
                        <a:t> sometimes be dissatisfied with the new system</a:t>
                      </a:r>
                      <a:endParaRPr lang="en-US" sz="2400" dirty="0" smtClean="0"/>
                    </a:p>
                    <a:p>
                      <a:endParaRPr lang="en-US" sz="2400" dirty="0"/>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Risk in failing in getting the user approval.</a:t>
                      </a:r>
                    </a:p>
                    <a:p>
                      <a:endParaRPr lang="en-US" sz="2400" dirty="0" smtClean="0"/>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dirty="0" smtClean="0"/>
                        <a:t>Include all the requirements</a:t>
                      </a:r>
                      <a:r>
                        <a:rPr lang="en-US" sz="2400" baseline="0" dirty="0" smtClean="0"/>
                        <a:t> as agreed before and make sure that they all are functional</a:t>
                      </a:r>
                    </a:p>
                    <a:p>
                      <a:pPr marL="285750" indent="-285750">
                        <a:buFont typeface="Arial" pitchFamily="34" charset="0"/>
                        <a:buChar char="•"/>
                      </a:pPr>
                      <a:r>
                        <a:rPr lang="en-US" sz="2400" baseline="0" dirty="0" smtClean="0"/>
                        <a:t>Design user attracting interfaces which also are easier for them to use</a:t>
                      </a:r>
                    </a:p>
                    <a:p>
                      <a:pPr marL="285750" indent="-285750">
                        <a:buFont typeface="Arial" pitchFamily="34" charset="0"/>
                        <a:buChar char="•"/>
                      </a:pPr>
                      <a:r>
                        <a:rPr lang="en-US" sz="2400" baseline="0" dirty="0" smtClean="0"/>
                        <a:t>Make sure users have a good knowledge of the system where they can understand the actual capability of the system</a:t>
                      </a:r>
                      <a:endParaRPr lang="en-US" sz="2400" dirty="0" smtClean="0"/>
                    </a:p>
                    <a:p>
                      <a:pPr marL="285750" indent="-285750">
                        <a:buFont typeface="Arial" pitchFamily="34" charset="0"/>
                        <a:buChar char="•"/>
                      </a:pPr>
                      <a:endParaRPr lang="en-US" sz="2400" dirty="0" smtClean="0"/>
                    </a:p>
                    <a:p>
                      <a:endParaRPr lang="en-US" sz="2400" dirty="0"/>
                    </a:p>
                  </a:txBody>
                  <a:tcPr marL="116840" marR="116840"/>
                </a:tc>
              </a:tr>
            </a:tbl>
          </a:graphicData>
        </a:graphic>
      </p:graphicFrame>
    </p:spTree>
    <p:extLst>
      <p:ext uri="{BB962C8B-B14F-4D97-AF65-F5344CB8AC3E}">
        <p14:creationId xmlns:p14="http://schemas.microsoft.com/office/powerpoint/2010/main" xmlns="" val="2021240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2085782660"/>
              </p:ext>
            </p:extLst>
          </p:nvPr>
        </p:nvGraphicFramePr>
        <p:xfrm>
          <a:off x="853965" y="1068881"/>
          <a:ext cx="10515600" cy="5120640"/>
        </p:xfrm>
        <a:graphic>
          <a:graphicData uri="http://schemas.openxmlformats.org/drawingml/2006/table">
            <a:tbl>
              <a:tblPr firstRow="1" bandRow="1">
                <a:tableStyleId>{5C22544A-7EE6-4342-B048-85BDC9FD1C3A}</a:tableStyleId>
              </a:tblPr>
              <a:tblGrid>
                <a:gridCol w="2142067"/>
                <a:gridCol w="8373533"/>
              </a:tblGrid>
              <a:tr h="370840">
                <a:tc>
                  <a:txBody>
                    <a:bodyPr/>
                    <a:lstStyle/>
                    <a:p>
                      <a:r>
                        <a:rPr lang="en-US" sz="2400" dirty="0" smtClean="0"/>
                        <a:t>Plan Element</a:t>
                      </a:r>
                      <a:endParaRPr lang="en-US" sz="2400" dirty="0"/>
                    </a:p>
                  </a:txBody>
                  <a:tcPr marL="116840" marR="116840"/>
                </a:tc>
                <a:tc>
                  <a:txBody>
                    <a:bodyPr/>
                    <a:lstStyle/>
                    <a:p>
                      <a:r>
                        <a:rPr lang="en-US" sz="2400" dirty="0" smtClean="0"/>
                        <a:t>Description</a:t>
                      </a:r>
                      <a:endParaRPr lang="en-US" sz="2400" dirty="0"/>
                    </a:p>
                  </a:txBody>
                  <a:tcPr marL="116840" marR="116840"/>
                </a:tc>
              </a:tr>
              <a:tr h="370840">
                <a:tc>
                  <a:txBody>
                    <a:bodyPr/>
                    <a:lstStyle/>
                    <a:p>
                      <a:r>
                        <a:rPr lang="en-US" sz="2400" dirty="0" smtClean="0"/>
                        <a:t>Risk Factor</a:t>
                      </a:r>
                      <a:endParaRPr lang="en-US" sz="2400" dirty="0"/>
                    </a:p>
                  </a:txBody>
                  <a:tcPr marL="116840" marR="116840"/>
                </a:tc>
                <a:tc>
                  <a:txBody>
                    <a:bodyPr/>
                    <a:lstStyle/>
                    <a:p>
                      <a:pPr marL="285750" indent="-285750">
                        <a:buFont typeface="Arial" pitchFamily="34" charset="0"/>
                        <a:buChar char="•"/>
                      </a:pPr>
                      <a:r>
                        <a:rPr lang="en-US" sz="2400" dirty="0" smtClean="0"/>
                        <a:t>After developing the system,</a:t>
                      </a:r>
                      <a:r>
                        <a:rPr lang="en-US" sz="2400" baseline="0" dirty="0" smtClean="0"/>
                        <a:t> it must be performed in the actual environment</a:t>
                      </a:r>
                    </a:p>
                    <a:p>
                      <a:pPr marL="285750" indent="-285750">
                        <a:buFont typeface="Arial" pitchFamily="34" charset="0"/>
                        <a:buChar char="•"/>
                      </a:pPr>
                      <a:endParaRPr lang="en-US" sz="2400" dirty="0" smtClean="0"/>
                    </a:p>
                    <a:p>
                      <a:endParaRPr lang="en-US" sz="2400" dirty="0"/>
                    </a:p>
                  </a:txBody>
                  <a:tcPr marL="116840" marR="116840"/>
                </a:tc>
              </a:tr>
              <a:tr h="370840">
                <a:tc>
                  <a:txBody>
                    <a:bodyPr/>
                    <a:lstStyle/>
                    <a:p>
                      <a:r>
                        <a:rPr lang="en-US" sz="2400" dirty="0" smtClean="0"/>
                        <a:t>Risks</a:t>
                      </a:r>
                      <a:endParaRPr lang="en-US" sz="2400" dirty="0"/>
                    </a:p>
                  </a:txBody>
                  <a:tcPr marL="116840" marR="116840"/>
                </a:tc>
                <a:tc>
                  <a:txBody>
                    <a:bodyPr/>
                    <a:lstStyle/>
                    <a:p>
                      <a:pPr marL="285750" indent="-285750">
                        <a:buFont typeface="Arial" pitchFamily="34" charset="0"/>
                        <a:buChar char="•"/>
                      </a:pPr>
                      <a:r>
                        <a:rPr lang="en-US" sz="2400" dirty="0" smtClean="0"/>
                        <a:t>Real time performance shortfalls in secureness of the system.</a:t>
                      </a:r>
                    </a:p>
                    <a:p>
                      <a:endParaRPr lang="en-US" sz="2400" dirty="0" smtClean="0"/>
                    </a:p>
                    <a:p>
                      <a:endParaRPr lang="en-US" sz="2400" dirty="0"/>
                    </a:p>
                  </a:txBody>
                  <a:tcPr marL="116840" marR="116840"/>
                </a:tc>
              </a:tr>
              <a:tr h="370840">
                <a:tc>
                  <a:txBody>
                    <a:bodyPr/>
                    <a:lstStyle/>
                    <a:p>
                      <a:r>
                        <a:rPr lang="en-US" sz="2400" dirty="0" smtClean="0"/>
                        <a:t>Control Measures</a:t>
                      </a:r>
                      <a:endParaRPr lang="en-US" sz="2400" dirty="0"/>
                    </a:p>
                  </a:txBody>
                  <a:tcPr marL="116840" marR="116840"/>
                </a:tc>
                <a:tc>
                  <a:txBody>
                    <a:bodyPr/>
                    <a:lstStyle/>
                    <a:p>
                      <a:pPr marL="285750" indent="-285750">
                        <a:buFont typeface="Arial" pitchFamily="34" charset="0"/>
                        <a:buChar char="•"/>
                      </a:pPr>
                      <a:r>
                        <a:rPr lang="en-US" sz="2400" dirty="0" smtClean="0"/>
                        <a:t>Before implement it</a:t>
                      </a:r>
                      <a:r>
                        <a:rPr lang="en-US" sz="2400" baseline="0" dirty="0" smtClean="0"/>
                        <a:t> into the real environment run a well prepared testing phase</a:t>
                      </a:r>
                    </a:p>
                    <a:p>
                      <a:pPr marL="285750" indent="-285750">
                        <a:buFont typeface="Arial" pitchFamily="34" charset="0"/>
                        <a:buChar char="•"/>
                      </a:pPr>
                      <a:r>
                        <a:rPr lang="en-US" sz="2400" baseline="0" dirty="0" smtClean="0"/>
                        <a:t>Identify all the bugs, faults and debug them</a:t>
                      </a:r>
                    </a:p>
                    <a:p>
                      <a:endParaRPr lang="en-US" sz="2400" dirty="0" smtClean="0"/>
                    </a:p>
                    <a:p>
                      <a:endParaRPr lang="en-US" sz="2400" dirty="0" smtClean="0"/>
                    </a:p>
                  </a:txBody>
                  <a:tcPr marL="116840" marR="116840"/>
                </a:tc>
              </a:tr>
            </a:tbl>
          </a:graphicData>
        </a:graphic>
      </p:graphicFrame>
    </p:spTree>
    <p:extLst>
      <p:ext uri="{BB962C8B-B14F-4D97-AF65-F5344CB8AC3E}">
        <p14:creationId xmlns:p14="http://schemas.microsoft.com/office/powerpoint/2010/main" xmlns="" val="39173014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6013"/>
            <a:ext cx="12192000" cy="629183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898741" y="0"/>
            <a:ext cx="3293259" cy="1672225"/>
          </a:xfrm>
          <a:prstGeom prst="rect">
            <a:avLst/>
          </a:prstGeom>
        </p:spPr>
      </p:pic>
      <p:sp>
        <p:nvSpPr>
          <p:cNvPr id="11" name="TextBox 10"/>
          <p:cNvSpPr txBox="1"/>
          <p:nvPr/>
        </p:nvSpPr>
        <p:spPr>
          <a:xfrm>
            <a:off x="10248897" y="210968"/>
            <a:ext cx="1697425" cy="1323439"/>
          </a:xfrm>
          <a:prstGeom prst="rect">
            <a:avLst/>
          </a:prstGeom>
          <a:noFill/>
        </p:spPr>
        <p:txBody>
          <a:bodyPr wrap="square" rtlCol="0">
            <a:spAutoFit/>
          </a:bodyPr>
          <a:lstStyle/>
          <a:p>
            <a:r>
              <a:rPr lang="en-US" sz="8000" b="1" dirty="0" smtClean="0">
                <a:solidFill>
                  <a:srgbClr val="FFC000"/>
                </a:solidFill>
                <a:latin typeface="Segoe Marker" panose="03080602040302020204" pitchFamily="66" charset="0"/>
              </a:rPr>
              <a:t>SS</a:t>
            </a:r>
            <a:endParaRPr lang="en-US" sz="8000" b="1" dirty="0">
              <a:solidFill>
                <a:srgbClr val="FFC000"/>
              </a:solidFill>
              <a:latin typeface="Segoe Marker" panose="03080602040302020204" pitchFamily="66" charset="0"/>
            </a:endParaRPr>
          </a:p>
        </p:txBody>
      </p:sp>
      <p:pic>
        <p:nvPicPr>
          <p:cNvPr id="12" name="Picture 11"/>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11226338" y="621954"/>
            <a:ext cx="664510" cy="994280"/>
          </a:xfrm>
          <a:prstGeom prst="rect">
            <a:avLst/>
          </a:prstGeom>
        </p:spPr>
      </p:pic>
      <p:pic>
        <p:nvPicPr>
          <p:cNvPr id="1026" name="Picture 2" descr="http://www.clker.com/cliparts/7/0/3/5/1194989019702707184british_flag_felipescu_01r.svg.hi.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1558593" y="-11030"/>
            <a:ext cx="615490" cy="3662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0" y="6276813"/>
            <a:ext cx="12192000" cy="584775"/>
          </a:xfrm>
          <a:prstGeom prst="rect">
            <a:avLst/>
          </a:prstGeom>
          <a:solidFill>
            <a:schemeClr val="tx1">
              <a:lumMod val="95000"/>
              <a:lumOff val="5000"/>
            </a:schemeClr>
          </a:solidFill>
        </p:spPr>
        <p:txBody>
          <a:bodyPr wrap="square" rtlCol="0">
            <a:spAutoFit/>
          </a:bodyPr>
          <a:lstStyle/>
          <a:p>
            <a:pPr algn="r"/>
            <a:endParaRPr lang="en-US" sz="1600" dirty="0" smtClean="0">
              <a:solidFill>
                <a:schemeClr val="bg1"/>
              </a:solidFill>
              <a:latin typeface="Arial" panose="020B0604020202020204" pitchFamily="34" charset="0"/>
              <a:cs typeface="Arial" panose="020B0604020202020204" pitchFamily="34" charset="0"/>
            </a:endParaRPr>
          </a:p>
          <a:p>
            <a:pPr algn="r"/>
            <a:r>
              <a:rPr lang="en-US" sz="1600" dirty="0" smtClean="0">
                <a:solidFill>
                  <a:schemeClr val="bg1"/>
                </a:solidFill>
                <a:latin typeface="Arial" panose="020B0604020202020204" pitchFamily="34" charset="0"/>
                <a:cs typeface="Arial" panose="020B0604020202020204" pitchFamily="34" charset="0"/>
              </a:rPr>
              <a:t>Sir General John </a:t>
            </a:r>
            <a:r>
              <a:rPr lang="en-US" sz="1600" dirty="0" err="1" smtClean="0">
                <a:solidFill>
                  <a:schemeClr val="bg1"/>
                </a:solidFill>
                <a:latin typeface="Arial" panose="020B0604020202020204" pitchFamily="34" charset="0"/>
                <a:cs typeface="Arial" panose="020B0604020202020204" pitchFamily="34" charset="0"/>
              </a:rPr>
              <a:t>Kotelawala</a:t>
            </a:r>
            <a:r>
              <a:rPr lang="en-US" sz="1600" dirty="0" smtClean="0">
                <a:solidFill>
                  <a:schemeClr val="bg1"/>
                </a:solidFill>
                <a:latin typeface="Arial" panose="020B0604020202020204" pitchFamily="34" charset="0"/>
                <a:cs typeface="Arial" panose="020B0604020202020204" pitchFamily="34" charset="0"/>
              </a:rPr>
              <a:t> Defense University </a:t>
            </a:r>
          </a:p>
        </p:txBody>
      </p:sp>
      <p:sp>
        <p:nvSpPr>
          <p:cNvPr id="9" name="TextBox 8"/>
          <p:cNvSpPr txBox="1"/>
          <p:nvPr/>
        </p:nvSpPr>
        <p:spPr>
          <a:xfrm>
            <a:off x="5973580" y="2635581"/>
            <a:ext cx="5850322" cy="707886"/>
          </a:xfrm>
          <a:prstGeom prst="rect">
            <a:avLst/>
          </a:prstGeom>
          <a:solidFill>
            <a:schemeClr val="tx1">
              <a:lumMod val="75000"/>
              <a:lumOff val="25000"/>
            </a:schemeClr>
          </a:solidFill>
        </p:spPr>
        <p:txBody>
          <a:bodyPr wrap="square" rtlCol="0">
            <a:spAutoFit/>
          </a:bodyPr>
          <a:lstStyle/>
          <a:p>
            <a:r>
              <a:rPr lang="en-US" sz="4000" b="1" dirty="0" smtClean="0">
                <a:solidFill>
                  <a:schemeClr val="bg1"/>
                </a:solidFill>
                <a:latin typeface="Arial" panose="020B0604020202020204" pitchFamily="34" charset="0"/>
                <a:cs typeface="Arial" panose="020B0604020202020204" pitchFamily="34" charset="0"/>
              </a:rPr>
              <a:t>Thank You</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213113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5">
                    <a:lumMod val="50000"/>
                  </a:schemeClr>
                </a:solidFill>
                <a:latin typeface="+mn-lt"/>
              </a:rPr>
              <a:t>What is DSDM </a:t>
            </a:r>
            <a:r>
              <a:rPr lang="en-US" sz="4000" b="1" dirty="0" err="1" smtClean="0">
                <a:solidFill>
                  <a:schemeClr val="accent5">
                    <a:lumMod val="50000"/>
                  </a:schemeClr>
                </a:solidFill>
                <a:latin typeface="+mn-lt"/>
              </a:rPr>
              <a:t>Atern</a:t>
            </a:r>
            <a:r>
              <a:rPr lang="en-US" sz="4000" b="1" dirty="0" smtClean="0">
                <a:solidFill>
                  <a:schemeClr val="accent5">
                    <a:lumMod val="50000"/>
                  </a:schemeClr>
                </a:solidFill>
                <a:latin typeface="+mn-lt"/>
              </a:rPr>
              <a:t>?</a:t>
            </a:r>
            <a:endParaRPr lang="en-US" sz="4000" b="1" dirty="0">
              <a:solidFill>
                <a:schemeClr val="accent5">
                  <a:lumMod val="50000"/>
                </a:schemeClr>
              </a:solidFill>
              <a:latin typeface="+mn-lt"/>
            </a:endParaRPr>
          </a:p>
        </p:txBody>
      </p:sp>
      <p:sp>
        <p:nvSpPr>
          <p:cNvPr id="3" name="Content Placeholder 2"/>
          <p:cNvSpPr>
            <a:spLocks noGrp="1"/>
          </p:cNvSpPr>
          <p:nvPr>
            <p:ph idx="1"/>
          </p:nvPr>
        </p:nvSpPr>
        <p:spPr/>
        <p:txBody>
          <a:bodyPr/>
          <a:lstStyle/>
          <a:p>
            <a:pPr algn="just"/>
            <a:r>
              <a:rPr lang="en-US" dirty="0" smtClean="0"/>
              <a:t>Dynamic System Development Method is an agile software development approach that “Provide a framework for </a:t>
            </a:r>
            <a:r>
              <a:rPr lang="en-US" b="1" dirty="0" smtClean="0"/>
              <a:t>building and maintain system </a:t>
            </a:r>
            <a:r>
              <a:rPr lang="en-US" dirty="0" smtClean="0"/>
              <a:t>that meet </a:t>
            </a:r>
            <a:r>
              <a:rPr lang="en-US" b="1" dirty="0" smtClean="0"/>
              <a:t>tight time constrain </a:t>
            </a:r>
            <a:r>
              <a:rPr lang="en-US" dirty="0" smtClean="0"/>
              <a:t>through the use of </a:t>
            </a:r>
            <a:r>
              <a:rPr lang="en-US" b="1" dirty="0" smtClean="0"/>
              <a:t>incremental prototyping </a:t>
            </a:r>
            <a:r>
              <a:rPr lang="en-US" dirty="0" smtClean="0"/>
              <a:t>in a controlled project management.</a:t>
            </a:r>
          </a:p>
          <a:p>
            <a:pPr algn="just"/>
            <a:endParaRPr lang="en-US" dirty="0" smtClean="0"/>
          </a:p>
          <a:p>
            <a:pPr algn="just"/>
            <a:r>
              <a:rPr lang="en-US" dirty="0" smtClean="0"/>
              <a:t>It incorporates </a:t>
            </a:r>
            <a:r>
              <a:rPr lang="en-US" dirty="0"/>
              <a:t>project management disciplines and provides </a:t>
            </a:r>
            <a:endParaRPr lang="en-US" dirty="0" smtClean="0"/>
          </a:p>
          <a:p>
            <a:pPr lvl="1" algn="just"/>
            <a:r>
              <a:rPr lang="en-US" dirty="0" smtClean="0"/>
              <a:t>mechanisms </a:t>
            </a:r>
            <a:r>
              <a:rPr lang="en-US" dirty="0"/>
              <a:t>to ensure that the project benefits are clear, </a:t>
            </a:r>
            <a:endParaRPr lang="en-US" dirty="0" smtClean="0"/>
          </a:p>
          <a:p>
            <a:pPr lvl="1"/>
            <a:r>
              <a:rPr lang="en-US" dirty="0" smtClean="0"/>
              <a:t>the </a:t>
            </a:r>
            <a:r>
              <a:rPr lang="en-US" dirty="0"/>
              <a:t>proposed solution is </a:t>
            </a:r>
            <a:r>
              <a:rPr lang="en-US" dirty="0" smtClean="0"/>
              <a:t>feasible</a:t>
            </a:r>
          </a:p>
          <a:p>
            <a:pPr lvl="1"/>
            <a:r>
              <a:rPr lang="en-US" dirty="0" smtClean="0"/>
              <a:t>there </a:t>
            </a:r>
            <a:r>
              <a:rPr lang="en-US" dirty="0"/>
              <a:t>are solid foundations in place before detailed work is started.</a:t>
            </a:r>
          </a:p>
          <a:p>
            <a:pPr algn="just"/>
            <a:endParaRPr lang="en-US" dirty="0"/>
          </a:p>
        </p:txBody>
      </p:sp>
    </p:spTree>
    <p:extLst>
      <p:ext uri="{BB962C8B-B14F-4D97-AF65-F5344CB8AC3E}">
        <p14:creationId xmlns:p14="http://schemas.microsoft.com/office/powerpoint/2010/main" xmlns="" val="3593840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www.mcpa.biz/wp-content/uploads/2011/10/05-DSDM-Atern-Lifecycle.jpg"/>
          <p:cNvPicPr>
            <a:picLocks noGrp="1"/>
          </p:cNvPicPr>
          <p:nvPr>
            <p:ph idx="1"/>
          </p:nvPr>
        </p:nvPicPr>
        <p:blipFill>
          <a:blip r:embed="rId2"/>
          <a:srcRect/>
          <a:stretch>
            <a:fillRect/>
          </a:stretch>
        </p:blipFill>
        <p:spPr bwMode="auto">
          <a:xfrm>
            <a:off x="1992086" y="0"/>
            <a:ext cx="7690757" cy="6858000"/>
          </a:xfrm>
          <a:prstGeom prst="rect">
            <a:avLst/>
          </a:prstGeom>
          <a:noFill/>
          <a:ln w="9525">
            <a:noFill/>
            <a:miter lim="800000"/>
            <a:headEnd/>
            <a:tailEnd/>
          </a:ln>
        </p:spPr>
      </p:pic>
    </p:spTree>
    <p:extLst>
      <p:ext uri="{BB962C8B-B14F-4D97-AF65-F5344CB8AC3E}">
        <p14:creationId xmlns:p14="http://schemas.microsoft.com/office/powerpoint/2010/main" xmlns="" val="107304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4000" b="1" dirty="0" smtClean="0">
                <a:solidFill>
                  <a:schemeClr val="accent5">
                    <a:lumMod val="50000"/>
                  </a:schemeClr>
                </a:solidFill>
                <a:latin typeface="+mn-lt"/>
              </a:rPr>
              <a:t>Pre-Project</a:t>
            </a:r>
            <a:endParaRPr lang="en-US" sz="4000" b="1" dirty="0">
              <a:solidFill>
                <a:schemeClr val="accent5">
                  <a:lumMod val="50000"/>
                </a:schemeClr>
              </a:solidFill>
              <a:latin typeface="+mn-lt"/>
            </a:endParaRPr>
          </a:p>
        </p:txBody>
      </p:sp>
      <p:sp>
        <p:nvSpPr>
          <p:cNvPr id="3" name="Content Placeholder 2"/>
          <p:cNvSpPr>
            <a:spLocks noGrp="1"/>
          </p:cNvSpPr>
          <p:nvPr>
            <p:ph idx="1"/>
          </p:nvPr>
        </p:nvSpPr>
        <p:spPr>
          <a:xfrm>
            <a:off x="838200" y="1690688"/>
            <a:ext cx="11228614" cy="4351338"/>
          </a:xfrm>
        </p:spPr>
        <p:txBody>
          <a:bodyPr>
            <a:normAutofit/>
          </a:bodyPr>
          <a:lstStyle/>
          <a:p>
            <a:pPr lvl="0"/>
            <a:r>
              <a:rPr lang="en-US" dirty="0"/>
              <a:t>Initiation of the project, agreeing the Terms of Reference for the work. </a:t>
            </a:r>
            <a:endParaRPr lang="en-US" dirty="0" smtClean="0"/>
          </a:p>
          <a:p>
            <a:pPr marL="0" lvl="0" indent="0">
              <a:buNone/>
            </a:pPr>
            <a:endParaRPr lang="en-US" sz="1000" dirty="0"/>
          </a:p>
          <a:p>
            <a:pPr lvl="0"/>
            <a:r>
              <a:rPr lang="en-US" dirty="0"/>
              <a:t>This is a high-level definition of the business driver for and objectives of the project. </a:t>
            </a:r>
            <a:endParaRPr lang="en-US" dirty="0" smtClean="0"/>
          </a:p>
          <a:p>
            <a:pPr marL="0" lvl="0" indent="0">
              <a:buNone/>
            </a:pPr>
            <a:endParaRPr lang="en-US" sz="1000" dirty="0"/>
          </a:p>
          <a:p>
            <a:pPr lvl="0"/>
            <a:r>
              <a:rPr lang="en-US" dirty="0" smtClean="0"/>
              <a:t>The primary aim of the Terms of Reference is to scope and justify the feasibility investigation. </a:t>
            </a:r>
          </a:p>
          <a:p>
            <a:pPr marL="0" lvl="0" indent="0">
              <a:buNone/>
            </a:pPr>
            <a:endParaRPr lang="en-US" sz="1100" dirty="0" smtClean="0"/>
          </a:p>
          <a:p>
            <a:endParaRPr lang="en-US" dirty="0"/>
          </a:p>
        </p:txBody>
      </p:sp>
    </p:spTree>
    <p:extLst>
      <p:ext uri="{BB962C8B-B14F-4D97-AF65-F5344CB8AC3E}">
        <p14:creationId xmlns:p14="http://schemas.microsoft.com/office/powerpoint/2010/main" xmlns="" val="3515782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3953"/>
            <a:ext cx="10515600" cy="1325563"/>
          </a:xfrm>
        </p:spPr>
        <p:txBody>
          <a:bodyPr>
            <a:normAutofit/>
          </a:bodyPr>
          <a:lstStyle/>
          <a:p>
            <a:r>
              <a:rPr lang="en-US" sz="4000" b="1" dirty="0">
                <a:solidFill>
                  <a:schemeClr val="accent5">
                    <a:lumMod val="50000"/>
                  </a:schemeClr>
                </a:solidFill>
                <a:latin typeface="+mn-lt"/>
              </a:rPr>
              <a:t>Feasibility</a:t>
            </a:r>
            <a:br>
              <a:rPr lang="en-US" sz="4000" b="1" dirty="0">
                <a:solidFill>
                  <a:schemeClr val="accent5">
                    <a:lumMod val="50000"/>
                  </a:schemeClr>
                </a:solidFill>
                <a:latin typeface="+mn-lt"/>
              </a:rPr>
            </a:br>
            <a:endParaRPr lang="en-US" sz="4000" b="1" dirty="0">
              <a:solidFill>
                <a:schemeClr val="accent5">
                  <a:lumMod val="50000"/>
                </a:schemeClr>
              </a:solidFill>
              <a:latin typeface="+mn-lt"/>
            </a:endParaRPr>
          </a:p>
        </p:txBody>
      </p:sp>
      <p:sp>
        <p:nvSpPr>
          <p:cNvPr id="3" name="Content Placeholder 2"/>
          <p:cNvSpPr>
            <a:spLocks noGrp="1"/>
          </p:cNvSpPr>
          <p:nvPr>
            <p:ph idx="1"/>
          </p:nvPr>
        </p:nvSpPr>
        <p:spPr>
          <a:xfrm>
            <a:off x="838200" y="1601562"/>
            <a:ext cx="10515600" cy="4351338"/>
          </a:xfrm>
        </p:spPr>
        <p:txBody>
          <a:bodyPr>
            <a:normAutofit/>
          </a:bodyPr>
          <a:lstStyle/>
          <a:p>
            <a:r>
              <a:rPr lang="en-US" dirty="0" smtClean="0"/>
              <a:t>A </a:t>
            </a:r>
            <a:r>
              <a:rPr lang="en-US" dirty="0"/>
              <a:t>short </a:t>
            </a:r>
            <a:r>
              <a:rPr lang="en-US" dirty="0" smtClean="0"/>
              <a:t>phase to assess the viability and the outline business case.</a:t>
            </a:r>
          </a:p>
          <a:p>
            <a:pPr marL="0" indent="0">
              <a:buNone/>
            </a:pPr>
            <a:endParaRPr lang="en-US" dirty="0" smtClean="0"/>
          </a:p>
          <a:p>
            <a:pPr algn="just"/>
            <a:r>
              <a:rPr lang="en-US" dirty="0"/>
              <a:t>The Feasibility Assessment provides a high-level overview of the </a:t>
            </a:r>
            <a:r>
              <a:rPr lang="en-US" dirty="0" smtClean="0"/>
              <a:t>project. </a:t>
            </a:r>
            <a:endParaRPr lang="en-US" dirty="0" smtClean="0"/>
          </a:p>
          <a:p>
            <a:pPr algn="just"/>
            <a:endParaRPr lang="en-US" dirty="0" smtClean="0"/>
          </a:p>
          <a:p>
            <a:pPr algn="just"/>
            <a:r>
              <a:rPr lang="en-US" dirty="0" smtClean="0"/>
              <a:t>It </a:t>
            </a:r>
            <a:r>
              <a:rPr lang="en-US" dirty="0"/>
              <a:t>also addresses risk, by providing a description and a mitigation strategy for any risks significant enough to influence the viability of the project</a:t>
            </a:r>
            <a:r>
              <a:rPr lang="en-US" dirty="0" smtClean="0"/>
              <a:t>.</a:t>
            </a:r>
          </a:p>
          <a:p>
            <a:endParaRPr lang="en-US" dirty="0"/>
          </a:p>
        </p:txBody>
      </p:sp>
    </p:spTree>
    <p:extLst>
      <p:ext uri="{BB962C8B-B14F-4D97-AF65-F5344CB8AC3E}">
        <p14:creationId xmlns:p14="http://schemas.microsoft.com/office/powerpoint/2010/main" xmlns="" val="612784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3244</Words>
  <Application>Microsoft Office PowerPoint</Application>
  <PresentationFormat>Custom</PresentationFormat>
  <Paragraphs>463</Paragraphs>
  <Slides>52</Slides>
  <Notes>22</Notes>
  <HiddenSlides>0</HiddenSlides>
  <MMClips>1</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Slide 1</vt:lpstr>
      <vt:lpstr>Slide 2</vt:lpstr>
      <vt:lpstr>Slide 3</vt:lpstr>
      <vt:lpstr>Slide 4</vt:lpstr>
      <vt:lpstr>Slide 5</vt:lpstr>
      <vt:lpstr>What is DSDM Atern?</vt:lpstr>
      <vt:lpstr>Slide 7</vt:lpstr>
      <vt:lpstr>Pre-Project</vt:lpstr>
      <vt:lpstr>Feasibility </vt:lpstr>
      <vt:lpstr>Cont.…</vt:lpstr>
      <vt:lpstr>Foundations </vt:lpstr>
      <vt:lpstr>Business Foundations </vt:lpstr>
      <vt:lpstr>Prioritized Requirement List </vt:lpstr>
      <vt:lpstr>The Solution Foundations </vt:lpstr>
      <vt:lpstr>Management Foundations </vt:lpstr>
      <vt:lpstr>Delivery Plan</vt:lpstr>
      <vt:lpstr>Delivery Control Pack </vt:lpstr>
      <vt:lpstr>Exploration and Engineering  </vt:lpstr>
      <vt:lpstr>Evolving Solution</vt:lpstr>
      <vt:lpstr>Solution Assurance Pack </vt:lpstr>
      <vt:lpstr>Timebox Plan</vt:lpstr>
      <vt:lpstr>Timebox Review Record </vt:lpstr>
      <vt:lpstr>Deployment Plan </vt:lpstr>
      <vt:lpstr>Deployment </vt:lpstr>
      <vt:lpstr>Post project</vt:lpstr>
      <vt:lpstr>Slide 26</vt:lpstr>
      <vt:lpstr>Risk Identification</vt:lpstr>
      <vt:lpstr>Risk Analysis</vt:lpstr>
      <vt:lpstr>Cont.…</vt:lpstr>
      <vt:lpstr>Risk Response Planning</vt:lpstr>
      <vt:lpstr>Slide 31</vt:lpstr>
      <vt:lpstr>Slide 32</vt:lpstr>
      <vt:lpstr>Slide 33</vt:lpstr>
      <vt:lpstr>Slide 34</vt:lpstr>
      <vt:lpstr>Slide 35</vt:lpstr>
      <vt:lpstr>Slide 36</vt:lpstr>
      <vt:lpstr>Slide 37</vt:lpstr>
      <vt:lpstr>Slide 38</vt:lpstr>
      <vt:lpstr>Risk Management Planning</vt:lpstr>
      <vt:lpstr>Risk strategies</vt:lpstr>
      <vt:lpstr>Risk Management Plan Includes..</vt:lpstr>
      <vt:lpstr>Proposed Risk Management Plan</vt:lpstr>
      <vt:lpstr>Cont...</vt:lpstr>
      <vt:lpstr>Slide 44</vt:lpstr>
      <vt:lpstr>Slide 45</vt:lpstr>
      <vt:lpstr>Slide 46</vt:lpstr>
      <vt:lpstr>Slide 47</vt:lpstr>
      <vt:lpstr>Slide 48</vt:lpstr>
      <vt:lpstr>Slide 49</vt:lpstr>
      <vt:lpstr>Slide 50</vt:lpstr>
      <vt:lpstr>Slide 51</vt:lpstr>
      <vt:lpstr>Slide 52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lashini kalpani</dc:creator>
  <cp:lastModifiedBy>Ishanka</cp:lastModifiedBy>
  <cp:revision>76</cp:revision>
  <dcterms:created xsi:type="dcterms:W3CDTF">2014-10-18T16:41:17Z</dcterms:created>
  <dcterms:modified xsi:type="dcterms:W3CDTF">2014-11-10T18:15:08Z</dcterms:modified>
</cp:coreProperties>
</file>